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2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74" r:id="rId11"/>
    <p:sldId id="275" r:id="rId12"/>
    <p:sldId id="263" r:id="rId13"/>
    <p:sldId id="283" r:id="rId14"/>
    <p:sldId id="265" r:id="rId15"/>
    <p:sldId id="266" r:id="rId16"/>
    <p:sldId id="267" r:id="rId17"/>
    <p:sldId id="276" r:id="rId18"/>
    <p:sldId id="268" r:id="rId19"/>
    <p:sldId id="269" r:id="rId20"/>
    <p:sldId id="270" r:id="rId21"/>
    <p:sldId id="284" r:id="rId22"/>
    <p:sldId id="277" r:id="rId23"/>
    <p:sldId id="278" r:id="rId24"/>
    <p:sldId id="279" r:id="rId25"/>
    <p:sldId id="280" r:id="rId26"/>
    <p:sldId id="281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</p:sldIdLst>
  <p:sldSz cx="12192000" cy="6858000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3DC0F47-9BF4-4C8C-B479-B164CEB1BC3B}">
          <p14:sldIdLst>
            <p14:sldId id="256"/>
          </p14:sldIdLst>
        </p14:section>
        <p14:section name="Deferred Shading" id="{81CAA032-4B68-4DFF-A00E-0D8DD80FF6B3}">
          <p14:sldIdLst>
            <p14:sldId id="282"/>
            <p14:sldId id="272"/>
            <p14:sldId id="257"/>
            <p14:sldId id="258"/>
            <p14:sldId id="259"/>
            <p14:sldId id="260"/>
            <p14:sldId id="261"/>
            <p14:sldId id="262"/>
            <p14:sldId id="274"/>
            <p14:sldId id="275"/>
            <p14:sldId id="263"/>
          </p14:sldIdLst>
        </p14:section>
        <p14:section name="Cascaded Shadow Maps" id="{18B734F1-8AF5-41B0-9F0C-72DCE287A809}">
          <p14:sldIdLst>
            <p14:sldId id="283"/>
            <p14:sldId id="265"/>
            <p14:sldId id="266"/>
            <p14:sldId id="267"/>
            <p14:sldId id="276"/>
            <p14:sldId id="268"/>
            <p14:sldId id="269"/>
            <p14:sldId id="270"/>
          </p14:sldIdLst>
        </p14:section>
        <p14:section name="Shadow Filtering" id="{4A89F897-E618-4239-B440-F4059EA6C0D5}">
          <p14:sldIdLst>
            <p14:sldId id="284"/>
            <p14:sldId id="277"/>
            <p14:sldId id="278"/>
            <p14:sldId id="279"/>
            <p14:sldId id="280"/>
            <p14:sldId id="281"/>
          </p14:sldIdLst>
        </p14:section>
        <p14:section name="Screen Space Reflections" id="{FAB73462-4647-4AB4-9113-E537DF96B8B7}">
          <p14:sldIdLst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</p14:sldIdLst>
        </p14:section>
        <p14:section name="Character Animation" id="{3D49B073-3841-4614-B1AA-C526D21C877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32" autoAdjust="0"/>
    <p:restoredTop sz="77868" autoAdjust="0"/>
  </p:normalViewPr>
  <p:slideViewPr>
    <p:cSldViewPr snapToGrid="0">
      <p:cViewPr>
        <p:scale>
          <a:sx n="75" d="100"/>
          <a:sy n="75" d="100"/>
        </p:scale>
        <p:origin x="102" y="4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197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F45A2-1D2E-4A0A-9128-C046DD8DAFC1}" type="datetimeFigureOut">
              <a:rPr lang="sv-SE" smtClean="0"/>
              <a:t>2017-02-07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1AE25-F3E3-4F67-B81C-8FC0C73128E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2594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CA6CF-D92C-4AD7-B42A-C22BCE01CA6F}" type="datetimeFigureOut">
              <a:rPr lang="sv-SE" smtClean="0"/>
              <a:t>2017-02-07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A8998-DE07-4AA6-A7EF-8B62CF3F6FA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2795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8998-DE07-4AA6-A7EF-8B62CF3F6FA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0067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This</a:t>
            </a:r>
            <a:r>
              <a:rPr lang="sv-SE" dirty="0" smtClean="0"/>
              <a:t> is the pipeline</a:t>
            </a:r>
            <a:r>
              <a:rPr lang="sv-SE" baseline="0" dirty="0" smtClean="0"/>
              <a:t> as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talked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about</a:t>
            </a:r>
            <a:r>
              <a:rPr lang="sv-SE" baseline="0" dirty="0" smtClean="0"/>
              <a:t> in last </a:t>
            </a:r>
            <a:r>
              <a:rPr lang="sv-SE" baseline="0" dirty="0" err="1" smtClean="0"/>
              <a:t>weeks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lecture</a:t>
            </a:r>
            <a:r>
              <a:rPr lang="sv-SE" baseline="0" dirty="0" smtClean="0"/>
              <a:t>. </a:t>
            </a:r>
          </a:p>
          <a:p>
            <a:endParaRPr lang="sv-SE" baseline="0" dirty="0" smtClean="0"/>
          </a:p>
          <a:p>
            <a:r>
              <a:rPr lang="sv-SE" baseline="0" dirty="0" smtClean="0"/>
              <a:t>In </a:t>
            </a:r>
            <a:r>
              <a:rPr lang="sv-SE" baseline="0" dirty="0" err="1" smtClean="0"/>
              <a:t>many</a:t>
            </a:r>
            <a:r>
              <a:rPr lang="sv-SE" baseline="0" dirty="0" smtClean="0"/>
              <a:t> standard </a:t>
            </a:r>
            <a:r>
              <a:rPr lang="sv-SE" baseline="0" dirty="0" err="1" smtClean="0"/>
              <a:t>workloads</a:t>
            </a:r>
            <a:r>
              <a:rPr lang="sv-SE" baseline="0" dirty="0" smtClean="0"/>
              <a:t>, the absolute </a:t>
            </a:r>
            <a:r>
              <a:rPr lang="sv-SE" baseline="0" dirty="0" err="1" smtClean="0"/>
              <a:t>majority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work</a:t>
            </a:r>
            <a:r>
              <a:rPr lang="sv-SE" baseline="0" dirty="0" smtClean="0"/>
              <a:t> (and the </a:t>
            </a:r>
            <a:r>
              <a:rPr lang="sv-SE" baseline="0" dirty="0" err="1" smtClean="0"/>
              <a:t>bottle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neck</a:t>
            </a:r>
            <a:r>
              <a:rPr lang="sv-SE" baseline="0" dirty="0" smtClean="0"/>
              <a:t>) is </a:t>
            </a:r>
            <a:r>
              <a:rPr lang="sv-SE" baseline="0" dirty="0" err="1" smtClean="0"/>
              <a:t>running</a:t>
            </a:r>
            <a:r>
              <a:rPr lang="sv-SE" baseline="0" dirty="0" smtClean="0"/>
              <a:t> the fragment </a:t>
            </a:r>
            <a:r>
              <a:rPr lang="sv-SE" baseline="0" dirty="0" err="1" smtClean="0"/>
              <a:t>shaders</a:t>
            </a:r>
            <a:r>
              <a:rPr lang="sv-SE" baseline="0" dirty="0" smtClean="0"/>
              <a:t>. </a:t>
            </a:r>
          </a:p>
          <a:p>
            <a:endParaRPr lang="sv-SE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D972-6B04-48FE-B364-C70DF86C5300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2510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is one more clever trick to tiled shading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8998-DE07-4AA6-A7EF-8B62CF3F6FA9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3527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is one more clever trick to tiled shading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8998-DE07-4AA6-A7EF-8B62CF3F6FA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6807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is one more clever trick to tiled shading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8998-DE07-4AA6-A7EF-8B62CF3F6FA9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781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Therefore, hard shadows are usually computed using some real-time method instead. Usually, some variant of the shadow mapping algorithm.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avoid </a:t>
            </a:r>
            <a:r>
              <a:rPr lang="en-US" baseline="0" dirty="0" err="1" smtClean="0"/>
              <a:t>undersampling</a:t>
            </a:r>
            <a:r>
              <a:rPr lang="en-US" baseline="0" dirty="0" smtClean="0"/>
              <a:t> the shadow maps, we must have at least as many shadow map samples as we have pixels covering a small surface. So, a surface that covers, say, 512 pixels on screen must cover an equal amount of </a:t>
            </a:r>
            <a:r>
              <a:rPr lang="en-US" baseline="0" dirty="0" err="1" smtClean="0"/>
              <a:t>texels</a:t>
            </a:r>
            <a:r>
              <a:rPr lang="en-US" baseline="0" dirty="0" smtClean="0"/>
              <a:t> in the shadow map. If this surface only projects to a small part of the shadow map, as in this example, the entire shadow-map will have to be huge.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05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Therefore, hard shadows are usually computed using some real-time method instead. Usually, some variant of the shadow mapping algorithm.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avoid </a:t>
            </a:r>
            <a:r>
              <a:rPr lang="en-US" baseline="0" dirty="0" err="1" smtClean="0"/>
              <a:t>undersampling</a:t>
            </a:r>
            <a:r>
              <a:rPr lang="en-US" baseline="0" dirty="0" smtClean="0"/>
              <a:t> the shadow maps, we must have at least as many shadow map samples as we have pixels covering a small surface. So, a surface that covers, say, 512 pixels on screen must cover an equal amount of </a:t>
            </a:r>
            <a:r>
              <a:rPr lang="en-US" baseline="0" dirty="0" err="1" smtClean="0"/>
              <a:t>texels</a:t>
            </a:r>
            <a:r>
              <a:rPr lang="en-US" baseline="0" dirty="0" smtClean="0"/>
              <a:t> in the shadow map. If this surface only projects to a small part of the shadow map, as in this example, the entire shadow-map will have to be huge.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92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problem is commonly alleviated using a technique called </a:t>
            </a:r>
            <a:r>
              <a:rPr lang="en-US" i="1" baseline="0" dirty="0" smtClean="0"/>
              <a:t>cascaded shadow maps</a:t>
            </a:r>
            <a:r>
              <a:rPr lang="en-US" i="0" baseline="0" dirty="0" smtClean="0"/>
              <a:t>. Here &lt;click&gt; the view-frustum is split in to several parts (or cascades). </a:t>
            </a:r>
          </a:p>
          <a:p>
            <a:r>
              <a:rPr lang="en-US" i="0" baseline="0" dirty="0" smtClean="0"/>
              <a:t>&lt;click&gt;</a:t>
            </a:r>
          </a:p>
          <a:p>
            <a:r>
              <a:rPr lang="en-US" i="0" baseline="0" dirty="0" smtClean="0"/>
              <a:t>And then, a shadow map is rendered for each of these cascades. </a:t>
            </a:r>
          </a:p>
          <a:p>
            <a:r>
              <a:rPr lang="en-US" i="0" baseline="0" dirty="0" smtClean="0"/>
              <a:t>&lt;click&gt;</a:t>
            </a:r>
          </a:p>
          <a:p>
            <a:r>
              <a:rPr lang="en-US" i="0" u="none" baseline="0" dirty="0" smtClean="0"/>
              <a:t>Now, the surface covers approximately as many samples on screen as it does in the shadow map of the first cascade, and all is well. </a:t>
            </a:r>
          </a:p>
          <a:p>
            <a:endParaRPr lang="en-US" i="0" baseline="0" dirty="0" smtClean="0"/>
          </a:p>
          <a:p>
            <a:r>
              <a:rPr lang="en-US" i="0" baseline="0" dirty="0" smtClean="0"/>
              <a:t>One problem is avoiding visible transitions between shadow cascades. </a:t>
            </a:r>
          </a:p>
          <a:p>
            <a:endParaRPr lang="en-US" i="0" baseline="0" dirty="0" smtClean="0"/>
          </a:p>
          <a:p>
            <a:r>
              <a:rPr lang="en-US" i="0" baseline="0" dirty="0" smtClean="0"/>
              <a:t>Another obvious drawback is that we now have to render several shadow maps each frame, which will significantly impact performance. Especially as we have to re-render </a:t>
            </a:r>
            <a:r>
              <a:rPr lang="en-US" i="1" baseline="0" dirty="0" smtClean="0"/>
              <a:t>all</a:t>
            </a:r>
            <a:r>
              <a:rPr lang="en-US" i="0" baseline="0" dirty="0" smtClean="0"/>
              <a:t> geometry, not just dynamic objects.  </a:t>
            </a:r>
          </a:p>
          <a:p>
            <a:endParaRPr lang="en-US" i="0" baseline="0" dirty="0" smtClean="0"/>
          </a:p>
          <a:p>
            <a:r>
              <a:rPr lang="en-US" i="1" baseline="0" dirty="0" smtClean="0"/>
              <a:t>Note that there can be significant overlap between the shadow-maps, and that we might end up submitting the same geometry to every shadow-map. </a:t>
            </a:r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73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we also run into the problem of </a:t>
            </a:r>
            <a:r>
              <a:rPr lang="en-US" i="1" dirty="0" smtClean="0"/>
              <a:t>initial sampling</a:t>
            </a:r>
            <a:r>
              <a:rPr lang="en-US" i="1" baseline="0" dirty="0" smtClean="0"/>
              <a:t> aliasing</a:t>
            </a:r>
            <a:r>
              <a:rPr lang="en-US" i="0" baseline="0" dirty="0" smtClean="0"/>
              <a:t>. Let’s say that there is a tree way of in the background. </a:t>
            </a:r>
          </a:p>
          <a:p>
            <a:r>
              <a:rPr lang="en-US" i="0" baseline="0" dirty="0" smtClean="0"/>
              <a:t>&lt;click&gt;</a:t>
            </a:r>
          </a:p>
          <a:p>
            <a:r>
              <a:rPr lang="en-US" i="0" baseline="0" dirty="0" smtClean="0"/>
              <a:t>Using Cascaded Shadow Maps, we have made </a:t>
            </a:r>
            <a:r>
              <a:rPr lang="en-US" i="1" baseline="0" dirty="0" smtClean="0"/>
              <a:t>sure</a:t>
            </a:r>
            <a:r>
              <a:rPr lang="en-US" i="0" baseline="0" dirty="0" smtClean="0"/>
              <a:t> that this area is covered by just a few </a:t>
            </a:r>
            <a:r>
              <a:rPr lang="en-US" i="0" baseline="0" dirty="0" err="1" smtClean="0"/>
              <a:t>texels</a:t>
            </a:r>
            <a:r>
              <a:rPr lang="en-US" i="0" baseline="0" dirty="0" smtClean="0"/>
              <a:t>, since it only covers a few pixels. </a:t>
            </a:r>
          </a:p>
          <a:p>
            <a:r>
              <a:rPr lang="en-US" i="0" baseline="0" dirty="0" smtClean="0"/>
              <a:t>&lt;click&gt;</a:t>
            </a:r>
          </a:p>
          <a:p>
            <a:r>
              <a:rPr lang="en-US" i="0" baseline="0" dirty="0" smtClean="0"/>
              <a:t>Unfortunately, this resolution is much too small to capture the complex geometry, and we will see serious aliasing artifacts in distant shadows. </a:t>
            </a:r>
          </a:p>
          <a:p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1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0BECC-9253-49B9-B48B-4F329FF1A3F0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989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C692-FCE6-4539-8A79-8E047DF25953}" type="datetime1">
              <a:rPr lang="sv-SE" smtClean="0"/>
              <a:t>2017-02-07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051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4DD8-F56E-43A8-9E83-0F8169FEAD48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3841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EF1F-3EA4-4309-9D0D-2B5E91CA96AB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873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44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68400"/>
            <a:ext cx="9131300" cy="5278967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179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914E-735F-4A5D-83E4-9A9756D1128A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222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9957"/>
            <a:ext cx="6172200" cy="5930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689957"/>
            <a:ext cx="6019799" cy="5930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5EB7-323D-4009-BA06-39F378849CBF}" type="datetime1">
              <a:rPr lang="sv-SE" smtClean="0"/>
              <a:t>2017-02-07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0" y="689956"/>
            <a:ext cx="6172197" cy="939463"/>
          </a:xfrm>
          <a:solidFill>
            <a:schemeClr val="tx1">
              <a:alpha val="50000"/>
            </a:schemeClr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6172197" y="689956"/>
            <a:ext cx="6019801" cy="939463"/>
          </a:xfrm>
          <a:solidFill>
            <a:schemeClr val="tx1">
              <a:alpha val="50000"/>
            </a:schemeClr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399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1C61-FF7A-4461-B460-9B478340D00F}" type="datetime1">
              <a:rPr lang="sv-SE" smtClean="0"/>
              <a:t>2017-02-07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781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CB0E-4513-4F56-8807-65E57BC29C1C}" type="datetime1">
              <a:rPr lang="sv-SE" smtClean="0"/>
              <a:t>2017-02-07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213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163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184D0-66E3-489F-B3D9-3BA15A46E4DC}" type="datetime1">
              <a:rPr lang="sv-SE" smtClean="0"/>
              <a:t>2017-02-07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7079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BFC1-6B00-486E-89B5-35897C064A7D}" type="datetime1">
              <a:rPr lang="sv-SE" smtClean="0"/>
              <a:t>2017-02-07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077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5"/>
          <a:srcRect t="-15206" b="24"/>
          <a:stretch/>
        </p:blipFill>
        <p:spPr>
          <a:xfrm rot="10800000">
            <a:off x="0" y="-1"/>
            <a:ext cx="12192000" cy="794187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620807"/>
            <a:ext cx="12192000" cy="237194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9956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0807"/>
            <a:ext cx="2447567" cy="2371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76C4711F-0CF0-41C2-8D70-60409A95BB4C}" type="datetime1">
              <a:rPr lang="sv-SE" smtClean="0"/>
              <a:t>2017-02-07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620807"/>
            <a:ext cx="4114800" cy="2371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Advanced Computer Graphics, Erik Sintorn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799" y="6620807"/>
            <a:ext cx="2743200" cy="240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E02A0D77-1070-4423-914C-38EE5C529A6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004" y="0"/>
            <a:ext cx="2882995" cy="69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11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walbourn/directx-sdk-sample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Advanced Computer Graphics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900" dirty="0" smtClean="0"/>
              <a:t>Real Time Graphics Techniques</a:t>
            </a:r>
            <a:endParaRPr lang="sv-SE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Erik </a:t>
            </a:r>
            <a:r>
              <a:rPr lang="en-US" dirty="0" err="1" smtClean="0"/>
              <a:t>Sintorn</a:t>
            </a:r>
            <a:r>
              <a:rPr lang="en-US" dirty="0" smtClean="0"/>
              <a:t> – erik.sintorn@chalmers.se</a:t>
            </a:r>
            <a:endParaRPr lang="sv-S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D322-A463-4EE3-82E2-9CF7F49B2A79}" type="datetime1">
              <a:rPr lang="sv-SE" smtClean="0"/>
              <a:t>2017-02-07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180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iled Lim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70" y="1779588"/>
            <a:ext cx="5668962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Tiled Shading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10</a:t>
            </a:fld>
            <a:endParaRPr lang="sv-SE"/>
          </a:p>
        </p:txBody>
      </p:sp>
      <p:sp>
        <p:nvSpPr>
          <p:cNvPr id="9" name="Oval 8"/>
          <p:cNvSpPr/>
          <p:nvPr/>
        </p:nvSpPr>
        <p:spPr>
          <a:xfrm>
            <a:off x="6408057" y="5588000"/>
            <a:ext cx="370114" cy="3701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50743" y="3839028"/>
            <a:ext cx="370114" cy="370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93429" y="2090056"/>
            <a:ext cx="370114" cy="37011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66114" y="1409700"/>
            <a:ext cx="1609172" cy="4865914"/>
            <a:chOff x="6466114" y="1409700"/>
            <a:chExt cx="1609172" cy="4865914"/>
          </a:xfrm>
        </p:grpSpPr>
        <p:sp>
          <p:nvSpPr>
            <p:cNvPr id="12" name="Freeform 11"/>
            <p:cNvSpPr/>
            <p:nvPr/>
          </p:nvSpPr>
          <p:spPr>
            <a:xfrm>
              <a:off x="6466114" y="1828800"/>
              <a:ext cx="1518557" cy="4446814"/>
            </a:xfrm>
            <a:custGeom>
              <a:avLst/>
              <a:gdLst>
                <a:gd name="connsiteX0" fmla="*/ 1518557 w 1518557"/>
                <a:gd name="connsiteY0" fmla="*/ 16329 h 4446814"/>
                <a:gd name="connsiteX1" fmla="*/ 1006929 w 1518557"/>
                <a:gd name="connsiteY1" fmla="*/ 0 h 4446814"/>
                <a:gd name="connsiteX2" fmla="*/ 0 w 1518557"/>
                <a:gd name="connsiteY2" fmla="*/ 4446814 h 4446814"/>
                <a:gd name="connsiteX3" fmla="*/ 114300 w 1518557"/>
                <a:gd name="connsiteY3" fmla="*/ 4441371 h 4446814"/>
                <a:gd name="connsiteX4" fmla="*/ 1518557 w 1518557"/>
                <a:gd name="connsiteY4" fmla="*/ 16329 h 4446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557" h="4446814">
                  <a:moveTo>
                    <a:pt x="1518557" y="16329"/>
                  </a:moveTo>
                  <a:lnTo>
                    <a:pt x="1006929" y="0"/>
                  </a:lnTo>
                  <a:lnTo>
                    <a:pt x="0" y="4446814"/>
                  </a:lnTo>
                  <a:lnTo>
                    <a:pt x="114300" y="4441371"/>
                  </a:lnTo>
                  <a:lnTo>
                    <a:pt x="1518557" y="16329"/>
                  </a:lnTo>
                  <a:close/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68243" y="1409700"/>
              <a:ext cx="907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Tile </a:t>
              </a:r>
              <a:r>
                <a:rPr lang="en-US" b="1" dirty="0" smtClean="0">
                  <a:solidFill>
                    <a:srgbClr val="FFC000"/>
                  </a:solidFill>
                </a:rPr>
                <a:t>X</a:t>
              </a:r>
              <a:r>
                <a:rPr lang="en-US" b="1" dirty="0" smtClean="0"/>
                <a:t>: 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8022771" y="1491343"/>
            <a:ext cx="212272" cy="2122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51787" y="1491343"/>
            <a:ext cx="212272" cy="2122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680803" y="1491343"/>
            <a:ext cx="212272" cy="212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34629" y="4673071"/>
            <a:ext cx="370114" cy="370114"/>
          </a:xfrm>
          <a:prstGeom prst="ellipse">
            <a:avLst/>
          </a:prstGeom>
          <a:solidFill>
            <a:schemeClr val="accent4">
              <a:lumMod val="60000"/>
              <a:lumOff val="40000"/>
              <a:alpha val="56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009819" y="1491343"/>
            <a:ext cx="212272" cy="2122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5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  <p:bldP spid="11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lustered Lim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70" y="1779032"/>
            <a:ext cx="567055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Clustered Shading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11</a:t>
            </a:fld>
            <a:endParaRPr lang="sv-SE"/>
          </a:p>
        </p:txBody>
      </p:sp>
      <p:sp>
        <p:nvSpPr>
          <p:cNvPr id="10" name="Oval 9"/>
          <p:cNvSpPr/>
          <p:nvPr/>
        </p:nvSpPr>
        <p:spPr>
          <a:xfrm>
            <a:off x="6850743" y="3839028"/>
            <a:ext cx="370114" cy="370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66114" y="1409700"/>
            <a:ext cx="1609172" cy="4865914"/>
            <a:chOff x="6466114" y="1409700"/>
            <a:chExt cx="1609172" cy="4865914"/>
          </a:xfrm>
        </p:grpSpPr>
        <p:sp>
          <p:nvSpPr>
            <p:cNvPr id="12" name="Freeform 11"/>
            <p:cNvSpPr/>
            <p:nvPr/>
          </p:nvSpPr>
          <p:spPr>
            <a:xfrm>
              <a:off x="6466114" y="1828800"/>
              <a:ext cx="1518557" cy="4446814"/>
            </a:xfrm>
            <a:custGeom>
              <a:avLst/>
              <a:gdLst>
                <a:gd name="connsiteX0" fmla="*/ 1518557 w 1518557"/>
                <a:gd name="connsiteY0" fmla="*/ 16329 h 4446814"/>
                <a:gd name="connsiteX1" fmla="*/ 1006929 w 1518557"/>
                <a:gd name="connsiteY1" fmla="*/ 0 h 4446814"/>
                <a:gd name="connsiteX2" fmla="*/ 0 w 1518557"/>
                <a:gd name="connsiteY2" fmla="*/ 4446814 h 4446814"/>
                <a:gd name="connsiteX3" fmla="*/ 114300 w 1518557"/>
                <a:gd name="connsiteY3" fmla="*/ 4441371 h 4446814"/>
                <a:gd name="connsiteX4" fmla="*/ 1518557 w 1518557"/>
                <a:gd name="connsiteY4" fmla="*/ 16329 h 4446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557" h="4446814">
                  <a:moveTo>
                    <a:pt x="1518557" y="16329"/>
                  </a:moveTo>
                  <a:lnTo>
                    <a:pt x="1006929" y="0"/>
                  </a:lnTo>
                  <a:lnTo>
                    <a:pt x="0" y="4446814"/>
                  </a:lnTo>
                  <a:lnTo>
                    <a:pt x="114300" y="4441371"/>
                  </a:lnTo>
                  <a:lnTo>
                    <a:pt x="1518557" y="16329"/>
                  </a:lnTo>
                  <a:close/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68243" y="1409700"/>
              <a:ext cx="907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Tile </a:t>
              </a:r>
              <a:r>
                <a:rPr lang="en-US" b="1" dirty="0" smtClean="0">
                  <a:solidFill>
                    <a:srgbClr val="FFC000"/>
                  </a:solidFill>
                </a:rPr>
                <a:t>X</a:t>
              </a:r>
              <a:r>
                <a:rPr lang="en-US" b="1" dirty="0" smtClean="0"/>
                <a:t>: 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351787" y="1491343"/>
            <a:ext cx="212272" cy="2122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34629" y="4673071"/>
            <a:ext cx="370114" cy="370114"/>
          </a:xfrm>
          <a:prstGeom prst="ellipse">
            <a:avLst/>
          </a:prstGeom>
          <a:solidFill>
            <a:schemeClr val="accent4">
              <a:lumMod val="60000"/>
              <a:lumOff val="40000"/>
              <a:alpha val="56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009819" y="1491343"/>
            <a:ext cx="212272" cy="2122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9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 animBg="1"/>
      <p:bldP spid="15" grpId="1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Tiled and Clustered </a:t>
            </a:r>
            <a:r>
              <a:rPr lang="en-US" i="1" dirty="0" smtClean="0"/>
              <a:t>forward</a:t>
            </a:r>
            <a:r>
              <a:rPr lang="en-US" dirty="0" smtClean="0"/>
              <a:t> shading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lists from tiled and clustered can just as well be used in a forward renderer. </a:t>
            </a:r>
          </a:p>
          <a:p>
            <a:pPr lvl="1"/>
            <a:r>
              <a:rPr lang="en-US" dirty="0" smtClean="0"/>
              <a:t>Z </a:t>
            </a:r>
            <a:r>
              <a:rPr lang="en-US" dirty="0" err="1" smtClean="0"/>
              <a:t>prepass</a:t>
            </a:r>
            <a:r>
              <a:rPr lang="en-US" dirty="0" smtClean="0"/>
              <a:t> to build clusters/tiles anyways</a:t>
            </a:r>
          </a:p>
          <a:p>
            <a:pPr lvl="1"/>
            <a:r>
              <a:rPr lang="en-US" dirty="0" smtClean="0"/>
              <a:t>Transparency and AA is easy again.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01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Cascaded</a:t>
            </a:r>
            <a:r>
              <a:rPr lang="sv-SE" dirty="0" smtClean="0"/>
              <a:t> </a:t>
            </a:r>
            <a:r>
              <a:rPr lang="sv-SE" dirty="0" err="1" smtClean="0"/>
              <a:t>Shadow</a:t>
            </a:r>
            <a:r>
              <a:rPr lang="sv-SE" dirty="0" smtClean="0"/>
              <a:t> </a:t>
            </a:r>
            <a:r>
              <a:rPr lang="sv-SE" dirty="0" err="1" smtClean="0"/>
              <a:t>Maps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CB0E-4513-4F56-8807-65E57BC29C1C}" type="datetime1">
              <a:rPr lang="sv-SE" smtClean="0"/>
              <a:t>2017-02-07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085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84" y="2306358"/>
            <a:ext cx="5316421" cy="4899357"/>
          </a:xfrm>
        </p:spPr>
      </p:pic>
      <p:cxnSp>
        <p:nvCxnSpPr>
          <p:cNvPr id="14" name="Straight Connector 13"/>
          <p:cNvCxnSpPr/>
          <p:nvPr/>
        </p:nvCxnSpPr>
        <p:spPr>
          <a:xfrm>
            <a:off x="6166202" y="1690096"/>
            <a:ext cx="257892" cy="55986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800" dirty="0"/>
              <a:t>Recap: Shadow Maps</a:t>
            </a:r>
            <a:endParaRPr lang="sv-SE" sz="4800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081684" y="1690095"/>
            <a:ext cx="3084520" cy="3318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5382968" y="2522028"/>
            <a:ext cx="836273" cy="314677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336370" y="2598228"/>
            <a:ext cx="892981" cy="32912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801103" y="2679367"/>
            <a:ext cx="45259" cy="8342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569405" y="2598229"/>
            <a:ext cx="45259" cy="8342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014627" y="2762790"/>
            <a:ext cx="22629" cy="8342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106160" y="2799749"/>
            <a:ext cx="22629" cy="8342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908310" y="2721078"/>
            <a:ext cx="22629" cy="8342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696568" y="2642407"/>
            <a:ext cx="36520" cy="8342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457927" y="2563736"/>
            <a:ext cx="43464" cy="7620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470276" y="1690095"/>
            <a:ext cx="2695929" cy="3678831"/>
            <a:chOff x="2602706" y="1267571"/>
            <a:chExt cx="2021947" cy="2759123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2602706" y="1267571"/>
              <a:ext cx="2021947" cy="2420985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976563" y="1267571"/>
              <a:ext cx="1648090" cy="2397173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150394" y="1267571"/>
              <a:ext cx="1474258" cy="2732929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3512344" y="1267571"/>
              <a:ext cx="1112309" cy="275784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3871913" y="1267571"/>
              <a:ext cx="752738" cy="2759123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4386263" y="1267571"/>
              <a:ext cx="238389" cy="1273223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4479131" y="1267571"/>
              <a:ext cx="145522" cy="163041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624651" y="1267571"/>
              <a:ext cx="2" cy="2516235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Freeform 43"/>
          <p:cNvSpPr/>
          <p:nvPr/>
        </p:nvSpPr>
        <p:spPr>
          <a:xfrm>
            <a:off x="5692775" y="2641600"/>
            <a:ext cx="155576" cy="136525"/>
          </a:xfrm>
          <a:custGeom>
            <a:avLst/>
            <a:gdLst>
              <a:gd name="connsiteX0" fmla="*/ 116682 w 116682"/>
              <a:gd name="connsiteY0" fmla="*/ 35719 h 102394"/>
              <a:gd name="connsiteX1" fmla="*/ 28575 w 116682"/>
              <a:gd name="connsiteY1" fmla="*/ 0 h 102394"/>
              <a:gd name="connsiteX2" fmla="*/ 0 w 116682"/>
              <a:gd name="connsiteY2" fmla="*/ 66675 h 102394"/>
              <a:gd name="connsiteX3" fmla="*/ 83344 w 116682"/>
              <a:gd name="connsiteY3" fmla="*/ 102394 h 102394"/>
              <a:gd name="connsiteX4" fmla="*/ 116682 w 116682"/>
              <a:gd name="connsiteY4" fmla="*/ 35719 h 10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82" h="102394">
                <a:moveTo>
                  <a:pt x="116682" y="35719"/>
                </a:moveTo>
                <a:lnTo>
                  <a:pt x="28575" y="0"/>
                </a:lnTo>
                <a:lnTo>
                  <a:pt x="0" y="66675"/>
                </a:lnTo>
                <a:lnTo>
                  <a:pt x="83344" y="102394"/>
                </a:lnTo>
                <a:lnTo>
                  <a:pt x="116682" y="35719"/>
                </a:lnTo>
                <a:close/>
              </a:path>
            </a:pathLst>
          </a:custGeom>
          <a:solidFill>
            <a:srgbClr val="00B0F0"/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grpSp>
        <p:nvGrpSpPr>
          <p:cNvPr id="4" name="Group 3"/>
          <p:cNvGrpSpPr/>
          <p:nvPr/>
        </p:nvGrpSpPr>
        <p:grpSpPr>
          <a:xfrm>
            <a:off x="5346698" y="2507460"/>
            <a:ext cx="933972" cy="433565"/>
            <a:chOff x="4010023" y="1880595"/>
            <a:chExt cx="700479" cy="325174"/>
          </a:xfrm>
        </p:grpSpPr>
        <p:sp>
          <p:nvSpPr>
            <p:cNvPr id="39" name="Freeform 38"/>
            <p:cNvSpPr/>
            <p:nvPr/>
          </p:nvSpPr>
          <p:spPr>
            <a:xfrm>
              <a:off x="4181474" y="1943379"/>
              <a:ext cx="116682" cy="102394"/>
            </a:xfrm>
            <a:custGeom>
              <a:avLst/>
              <a:gdLst>
                <a:gd name="connsiteX0" fmla="*/ 116682 w 116682"/>
                <a:gd name="connsiteY0" fmla="*/ 35719 h 102394"/>
                <a:gd name="connsiteX1" fmla="*/ 28575 w 116682"/>
                <a:gd name="connsiteY1" fmla="*/ 0 h 102394"/>
                <a:gd name="connsiteX2" fmla="*/ 0 w 116682"/>
                <a:gd name="connsiteY2" fmla="*/ 66675 h 102394"/>
                <a:gd name="connsiteX3" fmla="*/ 83344 w 116682"/>
                <a:gd name="connsiteY3" fmla="*/ 102394 h 102394"/>
                <a:gd name="connsiteX4" fmla="*/ 116682 w 116682"/>
                <a:gd name="connsiteY4" fmla="*/ 35719 h 1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682" h="102394">
                  <a:moveTo>
                    <a:pt x="116682" y="35719"/>
                  </a:moveTo>
                  <a:lnTo>
                    <a:pt x="28575" y="0"/>
                  </a:lnTo>
                  <a:lnTo>
                    <a:pt x="0" y="66675"/>
                  </a:lnTo>
                  <a:lnTo>
                    <a:pt x="83344" y="102394"/>
                  </a:lnTo>
                  <a:lnTo>
                    <a:pt x="116682" y="35719"/>
                  </a:lnTo>
                  <a:close/>
                </a:path>
              </a:pathLst>
            </a:custGeom>
            <a:solidFill>
              <a:srgbClr val="00B0F0"/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4104035" y="1921497"/>
              <a:ext cx="116682" cy="102394"/>
            </a:xfrm>
            <a:custGeom>
              <a:avLst/>
              <a:gdLst>
                <a:gd name="connsiteX0" fmla="*/ 116682 w 116682"/>
                <a:gd name="connsiteY0" fmla="*/ 35719 h 102394"/>
                <a:gd name="connsiteX1" fmla="*/ 28575 w 116682"/>
                <a:gd name="connsiteY1" fmla="*/ 0 h 102394"/>
                <a:gd name="connsiteX2" fmla="*/ 0 w 116682"/>
                <a:gd name="connsiteY2" fmla="*/ 66675 h 102394"/>
                <a:gd name="connsiteX3" fmla="*/ 83344 w 116682"/>
                <a:gd name="connsiteY3" fmla="*/ 102394 h 102394"/>
                <a:gd name="connsiteX4" fmla="*/ 116682 w 116682"/>
                <a:gd name="connsiteY4" fmla="*/ 35719 h 1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682" h="102394">
                  <a:moveTo>
                    <a:pt x="116682" y="35719"/>
                  </a:moveTo>
                  <a:lnTo>
                    <a:pt x="28575" y="0"/>
                  </a:lnTo>
                  <a:lnTo>
                    <a:pt x="0" y="66675"/>
                  </a:lnTo>
                  <a:lnTo>
                    <a:pt x="83344" y="102394"/>
                  </a:lnTo>
                  <a:lnTo>
                    <a:pt x="116682" y="35719"/>
                  </a:lnTo>
                  <a:close/>
                </a:path>
              </a:pathLst>
            </a:custGeom>
            <a:solidFill>
              <a:srgbClr val="00B0F0"/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4010023" y="1880595"/>
              <a:ext cx="116682" cy="102394"/>
            </a:xfrm>
            <a:custGeom>
              <a:avLst/>
              <a:gdLst>
                <a:gd name="connsiteX0" fmla="*/ 116682 w 116682"/>
                <a:gd name="connsiteY0" fmla="*/ 35719 h 102394"/>
                <a:gd name="connsiteX1" fmla="*/ 28575 w 116682"/>
                <a:gd name="connsiteY1" fmla="*/ 0 h 102394"/>
                <a:gd name="connsiteX2" fmla="*/ 0 w 116682"/>
                <a:gd name="connsiteY2" fmla="*/ 66675 h 102394"/>
                <a:gd name="connsiteX3" fmla="*/ 83344 w 116682"/>
                <a:gd name="connsiteY3" fmla="*/ 102394 h 102394"/>
                <a:gd name="connsiteX4" fmla="*/ 116682 w 116682"/>
                <a:gd name="connsiteY4" fmla="*/ 35719 h 1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682" h="102394">
                  <a:moveTo>
                    <a:pt x="116682" y="35719"/>
                  </a:moveTo>
                  <a:lnTo>
                    <a:pt x="28575" y="0"/>
                  </a:lnTo>
                  <a:lnTo>
                    <a:pt x="0" y="66675"/>
                  </a:lnTo>
                  <a:lnTo>
                    <a:pt x="83344" y="102394"/>
                  </a:lnTo>
                  <a:lnTo>
                    <a:pt x="116682" y="35719"/>
                  </a:lnTo>
                  <a:close/>
                </a:path>
              </a:pathLst>
            </a:custGeom>
            <a:solidFill>
              <a:srgbClr val="00B0F0"/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4346986" y="2013729"/>
              <a:ext cx="116682" cy="102394"/>
            </a:xfrm>
            <a:custGeom>
              <a:avLst/>
              <a:gdLst>
                <a:gd name="connsiteX0" fmla="*/ 116682 w 116682"/>
                <a:gd name="connsiteY0" fmla="*/ 35719 h 102394"/>
                <a:gd name="connsiteX1" fmla="*/ 28575 w 116682"/>
                <a:gd name="connsiteY1" fmla="*/ 0 h 102394"/>
                <a:gd name="connsiteX2" fmla="*/ 0 w 116682"/>
                <a:gd name="connsiteY2" fmla="*/ 66675 h 102394"/>
                <a:gd name="connsiteX3" fmla="*/ 83344 w 116682"/>
                <a:gd name="connsiteY3" fmla="*/ 102394 h 102394"/>
                <a:gd name="connsiteX4" fmla="*/ 116682 w 116682"/>
                <a:gd name="connsiteY4" fmla="*/ 35719 h 1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682" h="102394">
                  <a:moveTo>
                    <a:pt x="116682" y="35719"/>
                  </a:moveTo>
                  <a:lnTo>
                    <a:pt x="28575" y="0"/>
                  </a:lnTo>
                  <a:lnTo>
                    <a:pt x="0" y="66675"/>
                  </a:lnTo>
                  <a:lnTo>
                    <a:pt x="83344" y="102394"/>
                  </a:lnTo>
                  <a:lnTo>
                    <a:pt x="116682" y="35719"/>
                  </a:lnTo>
                  <a:close/>
                </a:path>
              </a:pathLst>
            </a:custGeom>
            <a:solidFill>
              <a:srgbClr val="00B0F0"/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4433147" y="2044469"/>
              <a:ext cx="116682" cy="102394"/>
            </a:xfrm>
            <a:custGeom>
              <a:avLst/>
              <a:gdLst>
                <a:gd name="connsiteX0" fmla="*/ 116682 w 116682"/>
                <a:gd name="connsiteY0" fmla="*/ 35719 h 102394"/>
                <a:gd name="connsiteX1" fmla="*/ 28575 w 116682"/>
                <a:gd name="connsiteY1" fmla="*/ 0 h 102394"/>
                <a:gd name="connsiteX2" fmla="*/ 0 w 116682"/>
                <a:gd name="connsiteY2" fmla="*/ 66675 h 102394"/>
                <a:gd name="connsiteX3" fmla="*/ 83344 w 116682"/>
                <a:gd name="connsiteY3" fmla="*/ 102394 h 102394"/>
                <a:gd name="connsiteX4" fmla="*/ 116682 w 116682"/>
                <a:gd name="connsiteY4" fmla="*/ 35719 h 1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682" h="102394">
                  <a:moveTo>
                    <a:pt x="116682" y="35719"/>
                  </a:moveTo>
                  <a:lnTo>
                    <a:pt x="28575" y="0"/>
                  </a:lnTo>
                  <a:lnTo>
                    <a:pt x="0" y="66675"/>
                  </a:lnTo>
                  <a:lnTo>
                    <a:pt x="83344" y="102394"/>
                  </a:lnTo>
                  <a:lnTo>
                    <a:pt x="116682" y="35719"/>
                  </a:lnTo>
                  <a:close/>
                </a:path>
              </a:pathLst>
            </a:custGeom>
            <a:solidFill>
              <a:srgbClr val="00B0F0"/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4515627" y="2079897"/>
              <a:ext cx="116682" cy="102394"/>
            </a:xfrm>
            <a:custGeom>
              <a:avLst/>
              <a:gdLst>
                <a:gd name="connsiteX0" fmla="*/ 116682 w 116682"/>
                <a:gd name="connsiteY0" fmla="*/ 35719 h 102394"/>
                <a:gd name="connsiteX1" fmla="*/ 28575 w 116682"/>
                <a:gd name="connsiteY1" fmla="*/ 0 h 102394"/>
                <a:gd name="connsiteX2" fmla="*/ 0 w 116682"/>
                <a:gd name="connsiteY2" fmla="*/ 66675 h 102394"/>
                <a:gd name="connsiteX3" fmla="*/ 83344 w 116682"/>
                <a:gd name="connsiteY3" fmla="*/ 102394 h 102394"/>
                <a:gd name="connsiteX4" fmla="*/ 116682 w 116682"/>
                <a:gd name="connsiteY4" fmla="*/ 35719 h 1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682" h="102394">
                  <a:moveTo>
                    <a:pt x="116682" y="35719"/>
                  </a:moveTo>
                  <a:lnTo>
                    <a:pt x="28575" y="0"/>
                  </a:lnTo>
                  <a:lnTo>
                    <a:pt x="0" y="66675"/>
                  </a:lnTo>
                  <a:lnTo>
                    <a:pt x="83344" y="102394"/>
                  </a:lnTo>
                  <a:lnTo>
                    <a:pt x="116682" y="35719"/>
                  </a:lnTo>
                  <a:close/>
                </a:path>
              </a:pathLst>
            </a:custGeom>
            <a:solidFill>
              <a:srgbClr val="00B0F0"/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4593820" y="2103375"/>
              <a:ext cx="116682" cy="102394"/>
            </a:xfrm>
            <a:custGeom>
              <a:avLst/>
              <a:gdLst>
                <a:gd name="connsiteX0" fmla="*/ 116682 w 116682"/>
                <a:gd name="connsiteY0" fmla="*/ 35719 h 102394"/>
                <a:gd name="connsiteX1" fmla="*/ 28575 w 116682"/>
                <a:gd name="connsiteY1" fmla="*/ 0 h 102394"/>
                <a:gd name="connsiteX2" fmla="*/ 0 w 116682"/>
                <a:gd name="connsiteY2" fmla="*/ 66675 h 102394"/>
                <a:gd name="connsiteX3" fmla="*/ 83344 w 116682"/>
                <a:gd name="connsiteY3" fmla="*/ 102394 h 102394"/>
                <a:gd name="connsiteX4" fmla="*/ 116682 w 116682"/>
                <a:gd name="connsiteY4" fmla="*/ 35719 h 1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682" h="102394">
                  <a:moveTo>
                    <a:pt x="116682" y="35719"/>
                  </a:moveTo>
                  <a:lnTo>
                    <a:pt x="28575" y="0"/>
                  </a:lnTo>
                  <a:lnTo>
                    <a:pt x="0" y="66675"/>
                  </a:lnTo>
                  <a:lnTo>
                    <a:pt x="83344" y="102394"/>
                  </a:lnTo>
                  <a:lnTo>
                    <a:pt x="116682" y="35719"/>
                  </a:lnTo>
                  <a:close/>
                </a:path>
              </a:pathLst>
            </a:custGeom>
            <a:solidFill>
              <a:srgbClr val="00B0F0"/>
            </a:solidFill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</p:grpSp>
      <p:sp>
        <p:nvSpPr>
          <p:cNvPr id="11" name="Sun 10"/>
          <p:cNvSpPr/>
          <p:nvPr/>
        </p:nvSpPr>
        <p:spPr>
          <a:xfrm rot="2599780">
            <a:off x="5983767" y="1507660"/>
            <a:ext cx="364869" cy="364869"/>
          </a:xfrm>
          <a:prstGeom prst="sun">
            <a:avLst/>
          </a:prstGeom>
          <a:gradFill>
            <a:gsLst>
              <a:gs pos="0">
                <a:srgbClr val="FFCC66"/>
              </a:gs>
              <a:gs pos="100000">
                <a:srgbClr val="FFCC66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198766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84" y="2306358"/>
            <a:ext cx="5316421" cy="4899357"/>
          </a:xfrm>
        </p:spPr>
      </p:pic>
      <p:cxnSp>
        <p:nvCxnSpPr>
          <p:cNvPr id="14" name="Straight Connector 13"/>
          <p:cNvCxnSpPr/>
          <p:nvPr/>
        </p:nvCxnSpPr>
        <p:spPr>
          <a:xfrm>
            <a:off x="6166202" y="1690096"/>
            <a:ext cx="257892" cy="55986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800" dirty="0"/>
              <a:t>Recap: Shadow Maps</a:t>
            </a:r>
            <a:endParaRPr lang="sv-SE" sz="4800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081684" y="1690095"/>
            <a:ext cx="3084520" cy="3318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un 10"/>
          <p:cNvSpPr/>
          <p:nvPr/>
        </p:nvSpPr>
        <p:spPr>
          <a:xfrm rot="2599780">
            <a:off x="5983767" y="1507660"/>
            <a:ext cx="364869" cy="364869"/>
          </a:xfrm>
          <a:prstGeom prst="sun">
            <a:avLst/>
          </a:prstGeom>
          <a:gradFill>
            <a:gsLst>
              <a:gs pos="0">
                <a:srgbClr val="FFCC66"/>
              </a:gs>
              <a:gs pos="100000">
                <a:srgbClr val="FFCC66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5382968" y="2522028"/>
            <a:ext cx="836273" cy="314677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336370" y="2598228"/>
            <a:ext cx="892981" cy="32912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801103" y="2679367"/>
            <a:ext cx="45259" cy="8342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569405" y="2598229"/>
            <a:ext cx="45259" cy="8342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014627" y="2762790"/>
            <a:ext cx="22629" cy="8342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106160" y="2799749"/>
            <a:ext cx="22629" cy="8342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908310" y="2721078"/>
            <a:ext cx="22629" cy="8342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696568" y="2642407"/>
            <a:ext cx="36520" cy="8342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457927" y="2563736"/>
            <a:ext cx="43464" cy="7620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Multiply 37"/>
          <p:cNvSpPr/>
          <p:nvPr/>
        </p:nvSpPr>
        <p:spPr>
          <a:xfrm>
            <a:off x="4787607" y="4443165"/>
            <a:ext cx="194733" cy="175636"/>
          </a:xfrm>
          <a:prstGeom prst="mathMultiply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grpSp>
        <p:nvGrpSpPr>
          <p:cNvPr id="43" name="Group 42"/>
          <p:cNvGrpSpPr/>
          <p:nvPr/>
        </p:nvGrpSpPr>
        <p:grpSpPr>
          <a:xfrm>
            <a:off x="4850412" y="1690095"/>
            <a:ext cx="1315788" cy="2799348"/>
            <a:chOff x="3624706" y="180023"/>
            <a:chExt cx="1471771" cy="3187059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3664475" y="180023"/>
              <a:ext cx="1432002" cy="3187059"/>
            </a:xfrm>
            <a:prstGeom prst="line">
              <a:avLst/>
            </a:prstGeom>
            <a:ln w="12700">
              <a:prstDash val="sys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 rot="17830838">
              <a:off x="3192871" y="2269681"/>
              <a:ext cx="1219479" cy="3558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467" b="1" dirty="0">
                  <a:solidFill>
                    <a:srgbClr val="FF9900"/>
                  </a:solidFill>
                  <a:latin typeface="Buxton Sketch" panose="03080500000500000004" pitchFamily="66" charset="0"/>
                </a:rPr>
                <a:t>sample depth</a:t>
              </a:r>
              <a:endParaRPr lang="sv-SE" sz="1467" b="1" dirty="0">
                <a:solidFill>
                  <a:srgbClr val="FF9900"/>
                </a:solidFill>
                <a:latin typeface="Buxton Sketch" panose="03080500000500000004" pitchFamily="66" charset="0"/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5692775" y="2641600"/>
            <a:ext cx="155576" cy="136525"/>
          </a:xfrm>
          <a:custGeom>
            <a:avLst/>
            <a:gdLst>
              <a:gd name="connsiteX0" fmla="*/ 116682 w 116682"/>
              <a:gd name="connsiteY0" fmla="*/ 35719 h 102394"/>
              <a:gd name="connsiteX1" fmla="*/ 28575 w 116682"/>
              <a:gd name="connsiteY1" fmla="*/ 0 h 102394"/>
              <a:gd name="connsiteX2" fmla="*/ 0 w 116682"/>
              <a:gd name="connsiteY2" fmla="*/ 66675 h 102394"/>
              <a:gd name="connsiteX3" fmla="*/ 83344 w 116682"/>
              <a:gd name="connsiteY3" fmla="*/ 102394 h 102394"/>
              <a:gd name="connsiteX4" fmla="*/ 116682 w 116682"/>
              <a:gd name="connsiteY4" fmla="*/ 35719 h 10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82" h="102394">
                <a:moveTo>
                  <a:pt x="116682" y="35719"/>
                </a:moveTo>
                <a:lnTo>
                  <a:pt x="28575" y="0"/>
                </a:lnTo>
                <a:lnTo>
                  <a:pt x="0" y="66675"/>
                </a:lnTo>
                <a:lnTo>
                  <a:pt x="83344" y="102394"/>
                </a:lnTo>
                <a:lnTo>
                  <a:pt x="116682" y="35719"/>
                </a:lnTo>
                <a:close/>
              </a:path>
            </a:pathLst>
          </a:custGeom>
          <a:solidFill>
            <a:srgbClr val="00B0F0"/>
          </a:solidFill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grpSp>
        <p:nvGrpSpPr>
          <p:cNvPr id="51" name="Group 50"/>
          <p:cNvGrpSpPr/>
          <p:nvPr/>
        </p:nvGrpSpPr>
        <p:grpSpPr>
          <a:xfrm>
            <a:off x="4683125" y="1690095"/>
            <a:ext cx="1743672" cy="3677120"/>
            <a:chOff x="3512344" y="1267571"/>
            <a:chExt cx="1307754" cy="2757840"/>
          </a:xfrm>
        </p:grpSpPr>
        <p:sp>
          <p:nvSpPr>
            <p:cNvPr id="47" name="TextBox 46"/>
            <p:cNvSpPr txBox="1"/>
            <p:nvPr/>
          </p:nvSpPr>
          <p:spPr>
            <a:xfrm>
              <a:off x="3730617" y="3293427"/>
              <a:ext cx="1089481" cy="2385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467" b="1" dirty="0">
                  <a:solidFill>
                    <a:srgbClr val="0070C0"/>
                  </a:solidFill>
                  <a:latin typeface="Buxton Sketch" panose="03080500000500000004" pitchFamily="66" charset="0"/>
                </a:rPr>
                <a:t>shadow-map depth</a:t>
              </a:r>
              <a:endParaRPr lang="sv-SE" sz="1467" b="1" dirty="0">
                <a:solidFill>
                  <a:srgbClr val="0070C0"/>
                </a:solidFill>
                <a:latin typeface="Buxton Sketch" panose="03080500000500000004" pitchFamily="66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>
              <a:off x="3512344" y="1267571"/>
              <a:ext cx="1112309" cy="2757840"/>
            </a:xfrm>
            <a:prstGeom prst="line">
              <a:avLst/>
            </a:prstGeom>
            <a:ln w="12700">
              <a:solidFill>
                <a:srgbClr val="0070C0"/>
              </a:solidFill>
              <a:prstDash val="das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7446436" y="2762788"/>
            <a:ext cx="4442242" cy="15696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Buxton Sketch" panose="03080500000500000004" pitchFamily="66" charset="0"/>
              </a:rPr>
              <a:t>If(</a:t>
            </a:r>
            <a:r>
              <a:rPr lang="en-US" sz="2400" b="1" dirty="0">
                <a:solidFill>
                  <a:srgbClr val="FF9900"/>
                </a:solidFill>
                <a:latin typeface="Buxton Sketch" panose="03080500000500000004" pitchFamily="66" charset="0"/>
              </a:rPr>
              <a:t>sample depth</a:t>
            </a:r>
            <a:r>
              <a:rPr lang="en-US" sz="2400" b="1" dirty="0">
                <a:solidFill>
                  <a:srgbClr val="0070C0"/>
                </a:solidFill>
                <a:latin typeface="Buxton Sketch" panose="03080500000500000004" pitchFamily="66" charset="0"/>
              </a:rPr>
              <a:t> </a:t>
            </a:r>
            <a:r>
              <a:rPr lang="en-US" sz="2400" b="1" dirty="0">
                <a:latin typeface="Buxton Sketch" panose="03080500000500000004" pitchFamily="66" charset="0"/>
              </a:rPr>
              <a:t>&lt;</a:t>
            </a:r>
            <a:r>
              <a:rPr lang="en-US" sz="2400" b="1" dirty="0">
                <a:solidFill>
                  <a:srgbClr val="0070C0"/>
                </a:solidFill>
                <a:latin typeface="Buxton Sketch" panose="03080500000500000004" pitchFamily="66" charset="0"/>
              </a:rPr>
              <a:t> shadow-map depth</a:t>
            </a:r>
            <a:r>
              <a:rPr lang="en-US" sz="2400" b="1" dirty="0">
                <a:latin typeface="Buxton Sketch" panose="03080500000500000004" pitchFamily="66" charset="0"/>
              </a:rPr>
              <a:t>)</a:t>
            </a:r>
            <a:r>
              <a:rPr lang="en-US" sz="2400" b="1" dirty="0">
                <a:solidFill>
                  <a:srgbClr val="0070C0"/>
                </a:solidFill>
                <a:latin typeface="Buxton Sketch" panose="03080500000500000004" pitchFamily="66" charset="0"/>
              </a:rPr>
              <a:t> </a:t>
            </a:r>
          </a:p>
          <a:p>
            <a:r>
              <a:rPr lang="en-US" sz="2400" b="1" dirty="0">
                <a:latin typeface="Buxton Sketch" panose="03080500000500000004" pitchFamily="66" charset="0"/>
              </a:rPr>
              <a:t>	sample is lit </a:t>
            </a:r>
          </a:p>
          <a:p>
            <a:r>
              <a:rPr lang="en-US" sz="2400" b="1" dirty="0">
                <a:latin typeface="Buxton Sketch" panose="03080500000500000004" pitchFamily="66" charset="0"/>
              </a:rPr>
              <a:t>Else </a:t>
            </a:r>
          </a:p>
          <a:p>
            <a:r>
              <a:rPr lang="en-US" sz="2400" b="1" dirty="0">
                <a:latin typeface="Buxton Sketch" panose="03080500000500000004" pitchFamily="66" charset="0"/>
              </a:rPr>
              <a:t>	sample is in shadow</a:t>
            </a:r>
            <a:endParaRPr lang="sv-SE" sz="2400" b="1" dirty="0">
              <a:latin typeface="Buxton Sketch" panose="030805000005000000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86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8" grpId="2" animBg="1"/>
      <p:bldP spid="44" grpId="0" animBg="1"/>
      <p:bldP spid="44" grpId="1" animBg="1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" y="2185"/>
            <a:ext cx="12172949" cy="141545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grpSp>
        <p:nvGrpSpPr>
          <p:cNvPr id="53" name="Light Frustum"/>
          <p:cNvGrpSpPr/>
          <p:nvPr/>
        </p:nvGrpSpPr>
        <p:grpSpPr>
          <a:xfrm>
            <a:off x="4763" y="0"/>
            <a:ext cx="12182475" cy="6858000"/>
            <a:chOff x="3572" y="0"/>
            <a:chExt cx="9136856" cy="5143500"/>
          </a:xfrm>
        </p:grpSpPr>
        <p:pic>
          <p:nvPicPr>
            <p:cNvPr id="42" name="LightFrustumImag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" y="0"/>
              <a:ext cx="9136856" cy="5143500"/>
            </a:xfrm>
            <a:prstGeom prst="rect">
              <a:avLst/>
            </a:prstGeom>
          </p:spPr>
        </p:pic>
        <p:sp>
          <p:nvSpPr>
            <p:cNvPr id="43" name="View Frustum Text"/>
            <p:cNvSpPr txBox="1"/>
            <p:nvPr/>
          </p:nvSpPr>
          <p:spPr>
            <a:xfrm>
              <a:off x="4477564" y="1439456"/>
              <a:ext cx="924772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b="1" dirty="0">
                  <a:solidFill>
                    <a:schemeClr val="bg1">
                      <a:lumMod val="95000"/>
                    </a:schemeClr>
                  </a:solidFill>
                </a:rPr>
                <a:t>light frustum</a:t>
              </a:r>
              <a:endParaRPr lang="sv-SE" sz="1333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5" name="Sun 44"/>
            <p:cNvSpPr/>
            <p:nvPr/>
          </p:nvSpPr>
          <p:spPr>
            <a:xfrm>
              <a:off x="3861171" y="1114516"/>
              <a:ext cx="273652" cy="273652"/>
            </a:xfrm>
            <a:prstGeom prst="sun">
              <a:avLst/>
            </a:prstGeom>
            <a:gradFill>
              <a:gsLst>
                <a:gs pos="0">
                  <a:srgbClr val="FFCC66"/>
                </a:gs>
                <a:gs pos="100000">
                  <a:srgbClr val="FFCC66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46" name="Down Arrow 45"/>
            <p:cNvSpPr/>
            <p:nvPr/>
          </p:nvSpPr>
          <p:spPr>
            <a:xfrm rot="709450">
              <a:off x="2600951" y="1114516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48" name="Down Arrow 47"/>
            <p:cNvSpPr/>
            <p:nvPr/>
          </p:nvSpPr>
          <p:spPr>
            <a:xfrm rot="20567628">
              <a:off x="5223362" y="1128233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49" name="Down Arrow 48"/>
            <p:cNvSpPr/>
            <p:nvPr/>
          </p:nvSpPr>
          <p:spPr>
            <a:xfrm rot="519801">
              <a:off x="3127491" y="1128233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50" name="Down Arrow 49"/>
            <p:cNvSpPr/>
            <p:nvPr/>
          </p:nvSpPr>
          <p:spPr>
            <a:xfrm rot="21065251">
              <a:off x="4734041" y="1128233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51" name="Down Arrow 50"/>
            <p:cNvSpPr/>
            <p:nvPr/>
          </p:nvSpPr>
          <p:spPr>
            <a:xfrm>
              <a:off x="3654031" y="1128233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52" name="Down Arrow 51"/>
            <p:cNvSpPr/>
            <p:nvPr/>
          </p:nvSpPr>
          <p:spPr>
            <a:xfrm>
              <a:off x="4248521" y="1128233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</p:grpSp>
      <p:grpSp>
        <p:nvGrpSpPr>
          <p:cNvPr id="44" name="View Frustum"/>
          <p:cNvGrpSpPr/>
          <p:nvPr/>
        </p:nvGrpSpPr>
        <p:grpSpPr>
          <a:xfrm>
            <a:off x="4764" y="0"/>
            <a:ext cx="12182473" cy="6858000"/>
            <a:chOff x="3572" y="0"/>
            <a:chExt cx="9136855" cy="5143500"/>
          </a:xfrm>
        </p:grpSpPr>
        <p:pic>
          <p:nvPicPr>
            <p:cNvPr id="36" name="ViewFrustum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" y="0"/>
              <a:ext cx="9136855" cy="5143500"/>
            </a:xfrm>
            <a:prstGeom prst="rect">
              <a:avLst/>
            </a:prstGeom>
          </p:spPr>
        </p:pic>
        <p:sp>
          <p:nvSpPr>
            <p:cNvPr id="37" name="View Frustum Text"/>
            <p:cNvSpPr txBox="1"/>
            <p:nvPr/>
          </p:nvSpPr>
          <p:spPr>
            <a:xfrm rot="709834">
              <a:off x="4920325" y="4576890"/>
              <a:ext cx="930784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b="1" dirty="0">
                  <a:solidFill>
                    <a:schemeClr val="bg1">
                      <a:lumMod val="95000"/>
                    </a:schemeClr>
                  </a:solidFill>
                </a:rPr>
                <a:t>view frustum</a:t>
              </a:r>
              <a:endParaRPr lang="sv-SE" sz="1333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56" name="Foreground"/>
          <p:cNvSpPr/>
          <p:nvPr/>
        </p:nvSpPr>
        <p:spPr>
          <a:xfrm>
            <a:off x="2771775" y="5311775"/>
            <a:ext cx="520700" cy="228600"/>
          </a:xfrm>
          <a:custGeom>
            <a:avLst/>
            <a:gdLst>
              <a:gd name="connsiteX0" fmla="*/ 0 w 390525"/>
              <a:gd name="connsiteY0" fmla="*/ 145257 h 171450"/>
              <a:gd name="connsiteX1" fmla="*/ 50007 w 390525"/>
              <a:gd name="connsiteY1" fmla="*/ 157163 h 171450"/>
              <a:gd name="connsiteX2" fmla="*/ 50007 w 390525"/>
              <a:gd name="connsiteY2" fmla="*/ 157163 h 171450"/>
              <a:gd name="connsiteX3" fmla="*/ 85725 w 390525"/>
              <a:gd name="connsiteY3" fmla="*/ 142875 h 171450"/>
              <a:gd name="connsiteX4" fmla="*/ 90488 w 390525"/>
              <a:gd name="connsiteY4" fmla="*/ 169069 h 171450"/>
              <a:gd name="connsiteX5" fmla="*/ 114300 w 390525"/>
              <a:gd name="connsiteY5" fmla="*/ 171450 h 171450"/>
              <a:gd name="connsiteX6" fmla="*/ 130969 w 390525"/>
              <a:gd name="connsiteY6" fmla="*/ 159544 h 171450"/>
              <a:gd name="connsiteX7" fmla="*/ 128588 w 390525"/>
              <a:gd name="connsiteY7" fmla="*/ 126207 h 171450"/>
              <a:gd name="connsiteX8" fmla="*/ 164307 w 390525"/>
              <a:gd name="connsiteY8" fmla="*/ 123825 h 171450"/>
              <a:gd name="connsiteX9" fmla="*/ 166688 w 390525"/>
              <a:gd name="connsiteY9" fmla="*/ 140494 h 171450"/>
              <a:gd name="connsiteX10" fmla="*/ 197644 w 390525"/>
              <a:gd name="connsiteY10" fmla="*/ 114300 h 171450"/>
              <a:gd name="connsiteX11" fmla="*/ 197644 w 390525"/>
              <a:gd name="connsiteY11" fmla="*/ 88107 h 171450"/>
              <a:gd name="connsiteX12" fmla="*/ 228600 w 390525"/>
              <a:gd name="connsiteY12" fmla="*/ 80963 h 171450"/>
              <a:gd name="connsiteX13" fmla="*/ 233363 w 390525"/>
              <a:gd name="connsiteY13" fmla="*/ 95250 h 171450"/>
              <a:gd name="connsiteX14" fmla="*/ 266700 w 390525"/>
              <a:gd name="connsiteY14" fmla="*/ 69057 h 171450"/>
              <a:gd name="connsiteX15" fmla="*/ 266700 w 390525"/>
              <a:gd name="connsiteY15" fmla="*/ 45244 h 171450"/>
              <a:gd name="connsiteX16" fmla="*/ 300038 w 390525"/>
              <a:gd name="connsiteY16" fmla="*/ 42863 h 171450"/>
              <a:gd name="connsiteX17" fmla="*/ 300038 w 390525"/>
              <a:gd name="connsiteY17" fmla="*/ 59532 h 171450"/>
              <a:gd name="connsiteX18" fmla="*/ 333375 w 390525"/>
              <a:gd name="connsiteY18" fmla="*/ 33338 h 171450"/>
              <a:gd name="connsiteX19" fmla="*/ 333375 w 390525"/>
              <a:gd name="connsiteY19" fmla="*/ 0 h 171450"/>
              <a:gd name="connsiteX20" fmla="*/ 371475 w 390525"/>
              <a:gd name="connsiteY20" fmla="*/ 0 h 171450"/>
              <a:gd name="connsiteX21" fmla="*/ 376238 w 390525"/>
              <a:gd name="connsiteY21" fmla="*/ 9525 h 171450"/>
              <a:gd name="connsiteX22" fmla="*/ 390525 w 390525"/>
              <a:gd name="connsiteY22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0525" h="171450">
                <a:moveTo>
                  <a:pt x="0" y="145257"/>
                </a:moveTo>
                <a:lnTo>
                  <a:pt x="50007" y="157163"/>
                </a:lnTo>
                <a:lnTo>
                  <a:pt x="50007" y="157163"/>
                </a:lnTo>
                <a:lnTo>
                  <a:pt x="85725" y="142875"/>
                </a:lnTo>
                <a:lnTo>
                  <a:pt x="90488" y="169069"/>
                </a:lnTo>
                <a:lnTo>
                  <a:pt x="114300" y="171450"/>
                </a:lnTo>
                <a:lnTo>
                  <a:pt x="130969" y="159544"/>
                </a:lnTo>
                <a:lnTo>
                  <a:pt x="128588" y="126207"/>
                </a:lnTo>
                <a:lnTo>
                  <a:pt x="164307" y="123825"/>
                </a:lnTo>
                <a:lnTo>
                  <a:pt x="166688" y="140494"/>
                </a:lnTo>
                <a:lnTo>
                  <a:pt x="197644" y="114300"/>
                </a:lnTo>
                <a:lnTo>
                  <a:pt x="197644" y="88107"/>
                </a:lnTo>
                <a:lnTo>
                  <a:pt x="228600" y="80963"/>
                </a:lnTo>
                <a:lnTo>
                  <a:pt x="233363" y="95250"/>
                </a:lnTo>
                <a:lnTo>
                  <a:pt x="266700" y="69057"/>
                </a:lnTo>
                <a:lnTo>
                  <a:pt x="266700" y="45244"/>
                </a:lnTo>
                <a:lnTo>
                  <a:pt x="300038" y="42863"/>
                </a:lnTo>
                <a:lnTo>
                  <a:pt x="300038" y="59532"/>
                </a:lnTo>
                <a:lnTo>
                  <a:pt x="333375" y="33338"/>
                </a:lnTo>
                <a:lnTo>
                  <a:pt x="333375" y="0"/>
                </a:lnTo>
                <a:lnTo>
                  <a:pt x="371475" y="0"/>
                </a:lnTo>
                <a:lnTo>
                  <a:pt x="376238" y="9525"/>
                </a:lnTo>
                <a:lnTo>
                  <a:pt x="390525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grpSp>
        <p:nvGrpSpPr>
          <p:cNvPr id="64" name="ViewProjection"/>
          <p:cNvGrpSpPr/>
          <p:nvPr/>
        </p:nvGrpSpPr>
        <p:grpSpPr>
          <a:xfrm>
            <a:off x="2460626" y="5299515"/>
            <a:ext cx="831849" cy="203200"/>
            <a:chOff x="1845469" y="3974636"/>
            <a:chExt cx="623887" cy="152400"/>
          </a:xfrm>
        </p:grpSpPr>
        <p:cxnSp>
          <p:nvCxnSpPr>
            <p:cNvPr id="58" name="Straight Connector 57"/>
            <p:cNvCxnSpPr/>
            <p:nvPr/>
          </p:nvCxnSpPr>
          <p:spPr>
            <a:xfrm flipH="1">
              <a:off x="1845469" y="3974636"/>
              <a:ext cx="623887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 flipV="1">
              <a:off x="1845469" y="4086226"/>
              <a:ext cx="233362" cy="4081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845469" y="3974636"/>
              <a:ext cx="0" cy="11159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LightProjection"/>
          <p:cNvGrpSpPr/>
          <p:nvPr/>
        </p:nvGrpSpPr>
        <p:grpSpPr>
          <a:xfrm>
            <a:off x="2771775" y="1924051"/>
            <a:ext cx="1127125" cy="3581400"/>
            <a:chOff x="2078831" y="1443038"/>
            <a:chExt cx="845344" cy="2686050"/>
          </a:xfrm>
        </p:grpSpPr>
        <p:cxnSp>
          <p:nvCxnSpPr>
            <p:cNvPr id="67" name="Straight Connector 66"/>
            <p:cNvCxnSpPr/>
            <p:nvPr/>
          </p:nvCxnSpPr>
          <p:spPr>
            <a:xfrm flipV="1">
              <a:off x="2469356" y="1447800"/>
              <a:ext cx="450057" cy="2526836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56" idx="0"/>
            </p:cNvCxnSpPr>
            <p:nvPr/>
          </p:nvCxnSpPr>
          <p:spPr>
            <a:xfrm flipV="1">
              <a:off x="2078831" y="1443038"/>
              <a:ext cx="678657" cy="268605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747963" y="1443038"/>
              <a:ext cx="17621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2771775" y="5147734"/>
            <a:ext cx="589492" cy="517975"/>
          </a:xfrm>
          <a:prstGeom prst="rect">
            <a:avLst/>
          </a:prstGeom>
          <a:noFill/>
          <a:ln w="25400"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/>
            <a:r>
              <a:rPr lang="sv-SE" dirty="0" smtClean="0"/>
              <a:t>Shadow Maps</a:t>
            </a:r>
            <a:endParaRPr lang="sv-SE" dirty="0"/>
          </a:p>
        </p:txBody>
      </p:sp>
      <p:grpSp>
        <p:nvGrpSpPr>
          <p:cNvPr id="7" name="pixels"/>
          <p:cNvGrpSpPr/>
          <p:nvPr/>
        </p:nvGrpSpPr>
        <p:grpSpPr>
          <a:xfrm>
            <a:off x="1491127" y="4128270"/>
            <a:ext cx="1326004" cy="1269231"/>
            <a:chOff x="1118345" y="3096202"/>
            <a:chExt cx="994503" cy="951923"/>
          </a:xfrm>
        </p:grpSpPr>
        <p:sp>
          <p:nvSpPr>
            <p:cNvPr id="4" name="TextBox 3"/>
            <p:cNvSpPr txBox="1"/>
            <p:nvPr/>
          </p:nvSpPr>
          <p:spPr>
            <a:xfrm>
              <a:off x="1118345" y="3096202"/>
              <a:ext cx="994503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b="1" dirty="0"/>
                <a:t>512 pixels</a:t>
              </a:r>
              <a:endParaRPr lang="sv-SE" sz="1867" b="1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553051" y="3402806"/>
              <a:ext cx="254318" cy="645319"/>
            </a:xfrm>
            <a:custGeom>
              <a:avLst/>
              <a:gdLst>
                <a:gd name="connsiteX0" fmla="*/ 254318 w 254318"/>
                <a:gd name="connsiteY0" fmla="*/ 645319 h 645319"/>
                <a:gd name="connsiteX1" fmla="*/ 20955 w 254318"/>
                <a:gd name="connsiteY1" fmla="*/ 426244 h 645319"/>
                <a:gd name="connsiteX2" fmla="*/ 25718 w 254318"/>
                <a:gd name="connsiteY2" fmla="*/ 0 h 645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18" h="645319">
                  <a:moveTo>
                    <a:pt x="254318" y="645319"/>
                  </a:moveTo>
                  <a:cubicBezTo>
                    <a:pt x="156686" y="589558"/>
                    <a:pt x="59055" y="533797"/>
                    <a:pt x="20955" y="426244"/>
                  </a:cubicBezTo>
                  <a:cubicBezTo>
                    <a:pt x="-17145" y="318691"/>
                    <a:pt x="4286" y="159345"/>
                    <a:pt x="25718" y="0"/>
                  </a:cubicBezTo>
                </a:path>
              </a:pathLst>
            </a:custGeom>
            <a:noFill/>
            <a:ln w="25400">
              <a:head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</p:grpSp>
      <p:grpSp>
        <p:nvGrpSpPr>
          <p:cNvPr id="8" name="texels"/>
          <p:cNvGrpSpPr/>
          <p:nvPr/>
        </p:nvGrpSpPr>
        <p:grpSpPr>
          <a:xfrm>
            <a:off x="2161051" y="2002349"/>
            <a:ext cx="1649692" cy="511359"/>
            <a:chOff x="1620788" y="1501761"/>
            <a:chExt cx="1237269" cy="383519"/>
          </a:xfrm>
        </p:grpSpPr>
        <p:sp>
          <p:nvSpPr>
            <p:cNvPr id="31" name="TextBox 30"/>
            <p:cNvSpPr txBox="1"/>
            <p:nvPr/>
          </p:nvSpPr>
          <p:spPr>
            <a:xfrm>
              <a:off x="1620788" y="1600538"/>
              <a:ext cx="995706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b="1" dirty="0"/>
                <a:t>512 </a:t>
              </a:r>
              <a:r>
                <a:rPr lang="en-US" sz="1867" b="1" dirty="0" err="1"/>
                <a:t>texels</a:t>
              </a:r>
              <a:endParaRPr lang="sv-SE" sz="1867" b="1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2598977" y="1501761"/>
              <a:ext cx="259080" cy="268245"/>
            </a:xfrm>
            <a:custGeom>
              <a:avLst/>
              <a:gdLst>
                <a:gd name="connsiteX0" fmla="*/ 254318 w 254318"/>
                <a:gd name="connsiteY0" fmla="*/ 645319 h 645319"/>
                <a:gd name="connsiteX1" fmla="*/ 20955 w 254318"/>
                <a:gd name="connsiteY1" fmla="*/ 426244 h 645319"/>
                <a:gd name="connsiteX2" fmla="*/ 25718 w 254318"/>
                <a:gd name="connsiteY2" fmla="*/ 0 h 645319"/>
                <a:gd name="connsiteX0" fmla="*/ 254318 w 254318"/>
                <a:gd name="connsiteY0" fmla="*/ 3188 h 687208"/>
                <a:gd name="connsiteX1" fmla="*/ 20955 w 254318"/>
                <a:gd name="connsiteY1" fmla="*/ 683273 h 687208"/>
                <a:gd name="connsiteX2" fmla="*/ 25718 w 254318"/>
                <a:gd name="connsiteY2" fmla="*/ 257029 h 687208"/>
                <a:gd name="connsiteX0" fmla="*/ 230551 w 230551"/>
                <a:gd name="connsiteY0" fmla="*/ 9225 h 329733"/>
                <a:gd name="connsiteX1" fmla="*/ 180068 w 230551"/>
                <a:gd name="connsiteY1" fmla="*/ 209250 h 329733"/>
                <a:gd name="connsiteX2" fmla="*/ 1951 w 230551"/>
                <a:gd name="connsiteY2" fmla="*/ 263066 h 329733"/>
                <a:gd name="connsiteX0" fmla="*/ 260785 w 260785"/>
                <a:gd name="connsiteY0" fmla="*/ 9269 h 335967"/>
                <a:gd name="connsiteX1" fmla="*/ 210302 w 260785"/>
                <a:gd name="connsiteY1" fmla="*/ 209294 h 335967"/>
                <a:gd name="connsiteX2" fmla="*/ 1705 w 260785"/>
                <a:gd name="connsiteY2" fmla="*/ 270730 h 335967"/>
                <a:gd name="connsiteX0" fmla="*/ 259080 w 259080"/>
                <a:gd name="connsiteY0" fmla="*/ 9269 h 277044"/>
                <a:gd name="connsiteX1" fmla="*/ 208597 w 259080"/>
                <a:gd name="connsiteY1" fmla="*/ 209294 h 277044"/>
                <a:gd name="connsiteX2" fmla="*/ 0 w 259080"/>
                <a:gd name="connsiteY2" fmla="*/ 270730 h 277044"/>
                <a:gd name="connsiteX0" fmla="*/ 259080 w 259080"/>
                <a:gd name="connsiteY0" fmla="*/ 10808 h 284351"/>
                <a:gd name="connsiteX1" fmla="*/ 208597 w 259080"/>
                <a:gd name="connsiteY1" fmla="*/ 210833 h 284351"/>
                <a:gd name="connsiteX2" fmla="*/ 0 w 259080"/>
                <a:gd name="connsiteY2" fmla="*/ 272269 h 284351"/>
                <a:gd name="connsiteX0" fmla="*/ 259080 w 259080"/>
                <a:gd name="connsiteY0" fmla="*/ 0 h 273543"/>
                <a:gd name="connsiteX1" fmla="*/ 208597 w 259080"/>
                <a:gd name="connsiteY1" fmla="*/ 200025 h 273543"/>
                <a:gd name="connsiteX2" fmla="*/ 0 w 259080"/>
                <a:gd name="connsiteY2" fmla="*/ 261461 h 273543"/>
                <a:gd name="connsiteX0" fmla="*/ 259080 w 259080"/>
                <a:gd name="connsiteY0" fmla="*/ 0 h 273543"/>
                <a:gd name="connsiteX1" fmla="*/ 208597 w 259080"/>
                <a:gd name="connsiteY1" fmla="*/ 200025 h 273543"/>
                <a:gd name="connsiteX2" fmla="*/ 0 w 259080"/>
                <a:gd name="connsiteY2" fmla="*/ 261461 h 273543"/>
                <a:gd name="connsiteX0" fmla="*/ 259080 w 259080"/>
                <a:gd name="connsiteY0" fmla="*/ 0 h 268245"/>
                <a:gd name="connsiteX1" fmla="*/ 208597 w 259080"/>
                <a:gd name="connsiteY1" fmla="*/ 200025 h 268245"/>
                <a:gd name="connsiteX2" fmla="*/ 0 w 259080"/>
                <a:gd name="connsiteY2" fmla="*/ 261461 h 26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080" h="268245">
                  <a:moveTo>
                    <a:pt x="259080" y="0"/>
                  </a:moveTo>
                  <a:cubicBezTo>
                    <a:pt x="209549" y="202842"/>
                    <a:pt x="221774" y="151686"/>
                    <a:pt x="208597" y="200025"/>
                  </a:cubicBezTo>
                  <a:cubicBezTo>
                    <a:pt x="195420" y="248364"/>
                    <a:pt x="123348" y="283646"/>
                    <a:pt x="0" y="261461"/>
                  </a:cubicBezTo>
                </a:path>
              </a:pathLst>
            </a:custGeom>
            <a:noFill/>
            <a:ln w="25400">
              <a:head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86126" y="1919274"/>
            <a:ext cx="7942291" cy="921728"/>
            <a:chOff x="3286126" y="1919274"/>
            <a:chExt cx="7942291" cy="921728"/>
          </a:xfrm>
        </p:grpSpPr>
        <p:grpSp>
          <p:nvGrpSpPr>
            <p:cNvPr id="65" name="texels"/>
            <p:cNvGrpSpPr/>
            <p:nvPr/>
          </p:nvGrpSpPr>
          <p:grpSpPr>
            <a:xfrm>
              <a:off x="6908481" y="1995196"/>
              <a:ext cx="4319936" cy="845806"/>
              <a:chOff x="2271381" y="1501761"/>
              <a:chExt cx="3239952" cy="634354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2624485" y="1635883"/>
                <a:ext cx="2886848" cy="500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b="1" dirty="0" smtClean="0"/>
                  <a:t>8192x8192 </a:t>
                </a:r>
                <a:r>
                  <a:rPr lang="en-US" sz="1867" b="1" dirty="0" err="1" smtClean="0"/>
                  <a:t>texels</a:t>
                </a:r>
                <a:r>
                  <a:rPr lang="en-US" sz="1867" b="1" dirty="0" smtClean="0"/>
                  <a:t/>
                </a:r>
                <a:br>
                  <a:rPr lang="en-US" sz="1867" b="1" dirty="0" smtClean="0"/>
                </a:br>
                <a:r>
                  <a:rPr lang="en-US" sz="1867" b="1" dirty="0" smtClean="0"/>
                  <a:t>=&gt; 256MB for one shadow map!!</a:t>
                </a:r>
                <a:endParaRPr lang="sv-SE" sz="1867" b="1" dirty="0"/>
              </a:p>
            </p:txBody>
          </p:sp>
          <p:sp>
            <p:nvSpPr>
              <p:cNvPr id="69" name="Freeform 68"/>
              <p:cNvSpPr/>
              <p:nvPr/>
            </p:nvSpPr>
            <p:spPr>
              <a:xfrm flipH="1">
                <a:off x="2271381" y="1501761"/>
                <a:ext cx="327596" cy="268245"/>
              </a:xfrm>
              <a:custGeom>
                <a:avLst/>
                <a:gdLst>
                  <a:gd name="connsiteX0" fmla="*/ 254318 w 254318"/>
                  <a:gd name="connsiteY0" fmla="*/ 645319 h 645319"/>
                  <a:gd name="connsiteX1" fmla="*/ 20955 w 254318"/>
                  <a:gd name="connsiteY1" fmla="*/ 426244 h 645319"/>
                  <a:gd name="connsiteX2" fmla="*/ 25718 w 254318"/>
                  <a:gd name="connsiteY2" fmla="*/ 0 h 645319"/>
                  <a:gd name="connsiteX0" fmla="*/ 254318 w 254318"/>
                  <a:gd name="connsiteY0" fmla="*/ 3188 h 687208"/>
                  <a:gd name="connsiteX1" fmla="*/ 20955 w 254318"/>
                  <a:gd name="connsiteY1" fmla="*/ 683273 h 687208"/>
                  <a:gd name="connsiteX2" fmla="*/ 25718 w 254318"/>
                  <a:gd name="connsiteY2" fmla="*/ 257029 h 687208"/>
                  <a:gd name="connsiteX0" fmla="*/ 230551 w 230551"/>
                  <a:gd name="connsiteY0" fmla="*/ 9225 h 329733"/>
                  <a:gd name="connsiteX1" fmla="*/ 180068 w 230551"/>
                  <a:gd name="connsiteY1" fmla="*/ 209250 h 329733"/>
                  <a:gd name="connsiteX2" fmla="*/ 1951 w 230551"/>
                  <a:gd name="connsiteY2" fmla="*/ 263066 h 329733"/>
                  <a:gd name="connsiteX0" fmla="*/ 260785 w 260785"/>
                  <a:gd name="connsiteY0" fmla="*/ 9269 h 335967"/>
                  <a:gd name="connsiteX1" fmla="*/ 210302 w 260785"/>
                  <a:gd name="connsiteY1" fmla="*/ 209294 h 335967"/>
                  <a:gd name="connsiteX2" fmla="*/ 1705 w 260785"/>
                  <a:gd name="connsiteY2" fmla="*/ 270730 h 335967"/>
                  <a:gd name="connsiteX0" fmla="*/ 259080 w 259080"/>
                  <a:gd name="connsiteY0" fmla="*/ 9269 h 277044"/>
                  <a:gd name="connsiteX1" fmla="*/ 208597 w 259080"/>
                  <a:gd name="connsiteY1" fmla="*/ 209294 h 277044"/>
                  <a:gd name="connsiteX2" fmla="*/ 0 w 259080"/>
                  <a:gd name="connsiteY2" fmla="*/ 270730 h 277044"/>
                  <a:gd name="connsiteX0" fmla="*/ 259080 w 259080"/>
                  <a:gd name="connsiteY0" fmla="*/ 10808 h 284351"/>
                  <a:gd name="connsiteX1" fmla="*/ 208597 w 259080"/>
                  <a:gd name="connsiteY1" fmla="*/ 210833 h 284351"/>
                  <a:gd name="connsiteX2" fmla="*/ 0 w 259080"/>
                  <a:gd name="connsiteY2" fmla="*/ 272269 h 284351"/>
                  <a:gd name="connsiteX0" fmla="*/ 259080 w 259080"/>
                  <a:gd name="connsiteY0" fmla="*/ 0 h 273543"/>
                  <a:gd name="connsiteX1" fmla="*/ 208597 w 259080"/>
                  <a:gd name="connsiteY1" fmla="*/ 200025 h 273543"/>
                  <a:gd name="connsiteX2" fmla="*/ 0 w 259080"/>
                  <a:gd name="connsiteY2" fmla="*/ 261461 h 273543"/>
                  <a:gd name="connsiteX0" fmla="*/ 259080 w 259080"/>
                  <a:gd name="connsiteY0" fmla="*/ 0 h 273543"/>
                  <a:gd name="connsiteX1" fmla="*/ 208597 w 259080"/>
                  <a:gd name="connsiteY1" fmla="*/ 200025 h 273543"/>
                  <a:gd name="connsiteX2" fmla="*/ 0 w 259080"/>
                  <a:gd name="connsiteY2" fmla="*/ 261461 h 273543"/>
                  <a:gd name="connsiteX0" fmla="*/ 259080 w 259080"/>
                  <a:gd name="connsiteY0" fmla="*/ 0 h 268245"/>
                  <a:gd name="connsiteX1" fmla="*/ 208597 w 259080"/>
                  <a:gd name="connsiteY1" fmla="*/ 200025 h 268245"/>
                  <a:gd name="connsiteX2" fmla="*/ 0 w 259080"/>
                  <a:gd name="connsiteY2" fmla="*/ 261461 h 26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9080" h="268245">
                    <a:moveTo>
                      <a:pt x="259080" y="0"/>
                    </a:moveTo>
                    <a:cubicBezTo>
                      <a:pt x="209549" y="202842"/>
                      <a:pt x="221774" y="151686"/>
                      <a:pt x="208597" y="200025"/>
                    </a:cubicBezTo>
                    <a:cubicBezTo>
                      <a:pt x="195420" y="248364"/>
                      <a:pt x="123348" y="283646"/>
                      <a:pt x="0" y="261461"/>
                    </a:cubicBezTo>
                  </a:path>
                </a:pathLst>
              </a:custGeom>
              <a:noFill/>
              <a:ln w="25400">
                <a:headEnd type="triangl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 flipH="1">
              <a:off x="3286126" y="1919274"/>
              <a:ext cx="3894830" cy="0"/>
            </a:xfrm>
            <a:prstGeom prst="line">
              <a:avLst/>
            </a:prstGeom>
            <a:ln w="38100">
              <a:solidFill>
                <a:srgbClr val="FFFF00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972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" y="2185"/>
            <a:ext cx="12172949" cy="141545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grpSp>
        <p:nvGrpSpPr>
          <p:cNvPr id="53" name="Light Frustum"/>
          <p:cNvGrpSpPr/>
          <p:nvPr/>
        </p:nvGrpSpPr>
        <p:grpSpPr>
          <a:xfrm>
            <a:off x="4763" y="0"/>
            <a:ext cx="12182475" cy="6858000"/>
            <a:chOff x="3572" y="0"/>
            <a:chExt cx="9136856" cy="5143500"/>
          </a:xfrm>
        </p:grpSpPr>
        <p:pic>
          <p:nvPicPr>
            <p:cNvPr id="42" name="LightFrustumImag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" y="0"/>
              <a:ext cx="9136856" cy="5143500"/>
            </a:xfrm>
            <a:prstGeom prst="rect">
              <a:avLst/>
            </a:prstGeom>
          </p:spPr>
        </p:pic>
        <p:sp>
          <p:nvSpPr>
            <p:cNvPr id="43" name="View Frustum Text"/>
            <p:cNvSpPr txBox="1"/>
            <p:nvPr/>
          </p:nvSpPr>
          <p:spPr>
            <a:xfrm>
              <a:off x="4477564" y="1439456"/>
              <a:ext cx="924772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b="1" dirty="0">
                  <a:solidFill>
                    <a:schemeClr val="bg1">
                      <a:lumMod val="95000"/>
                    </a:schemeClr>
                  </a:solidFill>
                </a:rPr>
                <a:t>light frustum</a:t>
              </a:r>
              <a:endParaRPr lang="sv-SE" sz="1333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5" name="Sun 44"/>
            <p:cNvSpPr/>
            <p:nvPr/>
          </p:nvSpPr>
          <p:spPr>
            <a:xfrm>
              <a:off x="3861171" y="1114516"/>
              <a:ext cx="273652" cy="273652"/>
            </a:xfrm>
            <a:prstGeom prst="sun">
              <a:avLst/>
            </a:prstGeom>
            <a:gradFill>
              <a:gsLst>
                <a:gs pos="0">
                  <a:srgbClr val="FFCC66"/>
                </a:gs>
                <a:gs pos="100000">
                  <a:srgbClr val="FFCC66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46" name="Down Arrow 45"/>
            <p:cNvSpPr/>
            <p:nvPr/>
          </p:nvSpPr>
          <p:spPr>
            <a:xfrm rot="709450">
              <a:off x="2600951" y="1114516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48" name="Down Arrow 47"/>
            <p:cNvSpPr/>
            <p:nvPr/>
          </p:nvSpPr>
          <p:spPr>
            <a:xfrm rot="20567628">
              <a:off x="5223362" y="1128233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49" name="Down Arrow 48"/>
            <p:cNvSpPr/>
            <p:nvPr/>
          </p:nvSpPr>
          <p:spPr>
            <a:xfrm rot="519801">
              <a:off x="3127491" y="1128233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50" name="Down Arrow 49"/>
            <p:cNvSpPr/>
            <p:nvPr/>
          </p:nvSpPr>
          <p:spPr>
            <a:xfrm rot="21065251">
              <a:off x="4734041" y="1128233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51" name="Down Arrow 50"/>
            <p:cNvSpPr/>
            <p:nvPr/>
          </p:nvSpPr>
          <p:spPr>
            <a:xfrm>
              <a:off x="3654031" y="1128233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52" name="Down Arrow 51"/>
            <p:cNvSpPr/>
            <p:nvPr/>
          </p:nvSpPr>
          <p:spPr>
            <a:xfrm>
              <a:off x="4248521" y="1128233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</p:grpSp>
      <p:grpSp>
        <p:nvGrpSpPr>
          <p:cNvPr id="44" name="View Frustum"/>
          <p:cNvGrpSpPr/>
          <p:nvPr/>
        </p:nvGrpSpPr>
        <p:grpSpPr>
          <a:xfrm>
            <a:off x="4764" y="0"/>
            <a:ext cx="12182473" cy="6858000"/>
            <a:chOff x="3572" y="0"/>
            <a:chExt cx="9136855" cy="5143500"/>
          </a:xfrm>
        </p:grpSpPr>
        <p:pic>
          <p:nvPicPr>
            <p:cNvPr id="36" name="ViewFrustum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" y="0"/>
              <a:ext cx="9136855" cy="5143500"/>
            </a:xfrm>
            <a:prstGeom prst="rect">
              <a:avLst/>
            </a:prstGeom>
          </p:spPr>
        </p:pic>
        <p:sp>
          <p:nvSpPr>
            <p:cNvPr id="37" name="View Frustum Text"/>
            <p:cNvSpPr txBox="1"/>
            <p:nvPr/>
          </p:nvSpPr>
          <p:spPr>
            <a:xfrm rot="709834">
              <a:off x="4920325" y="4576890"/>
              <a:ext cx="930784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b="1" dirty="0">
                  <a:solidFill>
                    <a:schemeClr val="bg1">
                      <a:lumMod val="95000"/>
                    </a:schemeClr>
                  </a:solidFill>
                </a:rPr>
                <a:t>view frustum</a:t>
              </a:r>
              <a:endParaRPr lang="sv-SE" sz="1333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/>
            <a:r>
              <a:rPr lang="sv-SE" dirty="0" smtClean="0"/>
              <a:t>Shadow Maps</a:t>
            </a:r>
            <a:endParaRPr lang="sv-SE" dirty="0"/>
          </a:p>
        </p:txBody>
      </p:sp>
      <p:grpSp>
        <p:nvGrpSpPr>
          <p:cNvPr id="17" name="Group 16"/>
          <p:cNvGrpSpPr/>
          <p:nvPr/>
        </p:nvGrpSpPr>
        <p:grpSpPr>
          <a:xfrm>
            <a:off x="1491127" y="1924051"/>
            <a:ext cx="2407774" cy="3545680"/>
            <a:chOff x="1491127" y="1924051"/>
            <a:chExt cx="2407774" cy="3545680"/>
          </a:xfrm>
        </p:grpSpPr>
        <p:grpSp>
          <p:nvGrpSpPr>
            <p:cNvPr id="64" name="ViewProjection"/>
            <p:cNvGrpSpPr/>
            <p:nvPr/>
          </p:nvGrpSpPr>
          <p:grpSpPr>
            <a:xfrm>
              <a:off x="2460622" y="5111344"/>
              <a:ext cx="162521" cy="358382"/>
              <a:chOff x="1845469" y="3833515"/>
              <a:chExt cx="121891" cy="268787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flipH="1">
                <a:off x="1853285" y="3833515"/>
                <a:ext cx="114075" cy="3304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 flipV="1">
                <a:off x="1845470" y="4086227"/>
                <a:ext cx="121890" cy="16075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V="1">
                <a:off x="1845469" y="3866555"/>
                <a:ext cx="1" cy="219671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LightProjection"/>
            <p:cNvGrpSpPr/>
            <p:nvPr/>
          </p:nvGrpSpPr>
          <p:grpSpPr>
            <a:xfrm>
              <a:off x="2616797" y="1924051"/>
              <a:ext cx="1282104" cy="3187293"/>
              <a:chOff x="1962597" y="1443038"/>
              <a:chExt cx="961578" cy="239047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 flipV="1">
                <a:off x="2222163" y="1447801"/>
                <a:ext cx="697250" cy="2385707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V="1">
                <a:off x="1962597" y="1443038"/>
                <a:ext cx="794891" cy="239047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2747963" y="1443038"/>
                <a:ext cx="17621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/>
            <p:cNvSpPr/>
            <p:nvPr/>
          </p:nvSpPr>
          <p:spPr>
            <a:xfrm>
              <a:off x="2623145" y="5111353"/>
              <a:ext cx="340717" cy="358378"/>
            </a:xfrm>
            <a:prstGeom prst="rect">
              <a:avLst/>
            </a:prstGeom>
            <a:noFill/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grpSp>
          <p:nvGrpSpPr>
            <p:cNvPr id="7" name="pixels"/>
            <p:cNvGrpSpPr/>
            <p:nvPr/>
          </p:nvGrpSpPr>
          <p:grpSpPr>
            <a:xfrm>
              <a:off x="1491127" y="4128270"/>
              <a:ext cx="1459055" cy="1269231"/>
              <a:chOff x="1118345" y="3096202"/>
              <a:chExt cx="1094291" cy="951923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118345" y="3096202"/>
                <a:ext cx="1094291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b="1" dirty="0" smtClean="0"/>
                  <a:t>1024 </a:t>
                </a:r>
                <a:r>
                  <a:rPr lang="en-US" sz="1867" b="1" dirty="0"/>
                  <a:t>pixels</a:t>
                </a:r>
                <a:endParaRPr lang="sv-SE" sz="1867" b="1" dirty="0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1553051" y="3402806"/>
                <a:ext cx="254318" cy="645319"/>
              </a:xfrm>
              <a:custGeom>
                <a:avLst/>
                <a:gdLst>
                  <a:gd name="connsiteX0" fmla="*/ 254318 w 254318"/>
                  <a:gd name="connsiteY0" fmla="*/ 645319 h 645319"/>
                  <a:gd name="connsiteX1" fmla="*/ 20955 w 254318"/>
                  <a:gd name="connsiteY1" fmla="*/ 426244 h 645319"/>
                  <a:gd name="connsiteX2" fmla="*/ 25718 w 254318"/>
                  <a:gd name="connsiteY2" fmla="*/ 0 h 64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4318" h="645319">
                    <a:moveTo>
                      <a:pt x="254318" y="645319"/>
                    </a:moveTo>
                    <a:cubicBezTo>
                      <a:pt x="156686" y="589558"/>
                      <a:pt x="59055" y="533797"/>
                      <a:pt x="20955" y="426244"/>
                    </a:cubicBezTo>
                    <a:cubicBezTo>
                      <a:pt x="-17145" y="318691"/>
                      <a:pt x="4286" y="159345"/>
                      <a:pt x="25718" y="0"/>
                    </a:cubicBezTo>
                  </a:path>
                </a:pathLst>
              </a:custGeom>
              <a:noFill/>
              <a:ln w="25400">
                <a:headEnd type="triangl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</p:grpSp>
        <p:grpSp>
          <p:nvGrpSpPr>
            <p:cNvPr id="8" name="texels"/>
            <p:cNvGrpSpPr/>
            <p:nvPr/>
          </p:nvGrpSpPr>
          <p:grpSpPr>
            <a:xfrm>
              <a:off x="2161051" y="2002349"/>
              <a:ext cx="1649692" cy="511359"/>
              <a:chOff x="1620788" y="1501761"/>
              <a:chExt cx="1237269" cy="383519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1620788" y="1600538"/>
                <a:ext cx="1095492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b="1" dirty="0" smtClean="0"/>
                  <a:t>1024 </a:t>
                </a:r>
                <a:r>
                  <a:rPr lang="en-US" sz="1867" b="1" dirty="0" err="1"/>
                  <a:t>texels</a:t>
                </a:r>
                <a:endParaRPr lang="sv-SE" sz="1867" b="1" dirty="0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2598977" y="1501761"/>
                <a:ext cx="259080" cy="268245"/>
              </a:xfrm>
              <a:custGeom>
                <a:avLst/>
                <a:gdLst>
                  <a:gd name="connsiteX0" fmla="*/ 254318 w 254318"/>
                  <a:gd name="connsiteY0" fmla="*/ 645319 h 645319"/>
                  <a:gd name="connsiteX1" fmla="*/ 20955 w 254318"/>
                  <a:gd name="connsiteY1" fmla="*/ 426244 h 645319"/>
                  <a:gd name="connsiteX2" fmla="*/ 25718 w 254318"/>
                  <a:gd name="connsiteY2" fmla="*/ 0 h 645319"/>
                  <a:gd name="connsiteX0" fmla="*/ 254318 w 254318"/>
                  <a:gd name="connsiteY0" fmla="*/ 3188 h 687208"/>
                  <a:gd name="connsiteX1" fmla="*/ 20955 w 254318"/>
                  <a:gd name="connsiteY1" fmla="*/ 683273 h 687208"/>
                  <a:gd name="connsiteX2" fmla="*/ 25718 w 254318"/>
                  <a:gd name="connsiteY2" fmla="*/ 257029 h 687208"/>
                  <a:gd name="connsiteX0" fmla="*/ 230551 w 230551"/>
                  <a:gd name="connsiteY0" fmla="*/ 9225 h 329733"/>
                  <a:gd name="connsiteX1" fmla="*/ 180068 w 230551"/>
                  <a:gd name="connsiteY1" fmla="*/ 209250 h 329733"/>
                  <a:gd name="connsiteX2" fmla="*/ 1951 w 230551"/>
                  <a:gd name="connsiteY2" fmla="*/ 263066 h 329733"/>
                  <a:gd name="connsiteX0" fmla="*/ 260785 w 260785"/>
                  <a:gd name="connsiteY0" fmla="*/ 9269 h 335967"/>
                  <a:gd name="connsiteX1" fmla="*/ 210302 w 260785"/>
                  <a:gd name="connsiteY1" fmla="*/ 209294 h 335967"/>
                  <a:gd name="connsiteX2" fmla="*/ 1705 w 260785"/>
                  <a:gd name="connsiteY2" fmla="*/ 270730 h 335967"/>
                  <a:gd name="connsiteX0" fmla="*/ 259080 w 259080"/>
                  <a:gd name="connsiteY0" fmla="*/ 9269 h 277044"/>
                  <a:gd name="connsiteX1" fmla="*/ 208597 w 259080"/>
                  <a:gd name="connsiteY1" fmla="*/ 209294 h 277044"/>
                  <a:gd name="connsiteX2" fmla="*/ 0 w 259080"/>
                  <a:gd name="connsiteY2" fmla="*/ 270730 h 277044"/>
                  <a:gd name="connsiteX0" fmla="*/ 259080 w 259080"/>
                  <a:gd name="connsiteY0" fmla="*/ 10808 h 284351"/>
                  <a:gd name="connsiteX1" fmla="*/ 208597 w 259080"/>
                  <a:gd name="connsiteY1" fmla="*/ 210833 h 284351"/>
                  <a:gd name="connsiteX2" fmla="*/ 0 w 259080"/>
                  <a:gd name="connsiteY2" fmla="*/ 272269 h 284351"/>
                  <a:gd name="connsiteX0" fmla="*/ 259080 w 259080"/>
                  <a:gd name="connsiteY0" fmla="*/ 0 h 273543"/>
                  <a:gd name="connsiteX1" fmla="*/ 208597 w 259080"/>
                  <a:gd name="connsiteY1" fmla="*/ 200025 h 273543"/>
                  <a:gd name="connsiteX2" fmla="*/ 0 w 259080"/>
                  <a:gd name="connsiteY2" fmla="*/ 261461 h 273543"/>
                  <a:gd name="connsiteX0" fmla="*/ 259080 w 259080"/>
                  <a:gd name="connsiteY0" fmla="*/ 0 h 273543"/>
                  <a:gd name="connsiteX1" fmla="*/ 208597 w 259080"/>
                  <a:gd name="connsiteY1" fmla="*/ 200025 h 273543"/>
                  <a:gd name="connsiteX2" fmla="*/ 0 w 259080"/>
                  <a:gd name="connsiteY2" fmla="*/ 261461 h 273543"/>
                  <a:gd name="connsiteX0" fmla="*/ 259080 w 259080"/>
                  <a:gd name="connsiteY0" fmla="*/ 0 h 268245"/>
                  <a:gd name="connsiteX1" fmla="*/ 208597 w 259080"/>
                  <a:gd name="connsiteY1" fmla="*/ 200025 h 268245"/>
                  <a:gd name="connsiteX2" fmla="*/ 0 w 259080"/>
                  <a:gd name="connsiteY2" fmla="*/ 261461 h 26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9080" h="268245">
                    <a:moveTo>
                      <a:pt x="259080" y="0"/>
                    </a:moveTo>
                    <a:cubicBezTo>
                      <a:pt x="209549" y="202842"/>
                      <a:pt x="221774" y="151686"/>
                      <a:pt x="208597" y="200025"/>
                    </a:cubicBezTo>
                    <a:cubicBezTo>
                      <a:pt x="195420" y="248364"/>
                      <a:pt x="123348" y="283646"/>
                      <a:pt x="0" y="261461"/>
                    </a:cubicBezTo>
                  </a:path>
                </a:pathLst>
              </a:custGeom>
              <a:noFill/>
              <a:ln w="25400">
                <a:headEnd type="triangl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1515204" y="1930403"/>
            <a:ext cx="2673018" cy="3545669"/>
            <a:chOff x="1519966" y="1930403"/>
            <a:chExt cx="2673018" cy="3545669"/>
          </a:xfrm>
        </p:grpSpPr>
        <p:grpSp>
          <p:nvGrpSpPr>
            <p:cNvPr id="54" name="ViewProjection"/>
            <p:cNvGrpSpPr/>
            <p:nvPr/>
          </p:nvGrpSpPr>
          <p:grpSpPr>
            <a:xfrm>
              <a:off x="2457443" y="5111344"/>
              <a:ext cx="1041409" cy="358382"/>
              <a:chOff x="1843084" y="3833515"/>
              <a:chExt cx="781058" cy="268787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 flipH="1">
                <a:off x="1854997" y="3833515"/>
                <a:ext cx="761745" cy="84746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 flipV="1">
                <a:off x="1854997" y="4011223"/>
                <a:ext cx="769145" cy="91079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 flipH="1" flipV="1">
                <a:off x="1843084" y="3918261"/>
                <a:ext cx="4763" cy="100058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LightProjection"/>
            <p:cNvGrpSpPr/>
            <p:nvPr/>
          </p:nvGrpSpPr>
          <p:grpSpPr>
            <a:xfrm>
              <a:off x="3488983" y="1930403"/>
              <a:ext cx="704001" cy="3180944"/>
              <a:chOff x="2616738" y="1447801"/>
              <a:chExt cx="528001" cy="2385708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 flipV="1">
                <a:off x="2871508" y="1447801"/>
                <a:ext cx="273231" cy="2385708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V="1">
                <a:off x="2616738" y="1447801"/>
                <a:ext cx="351789" cy="2385707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2968527" y="1447801"/>
                <a:ext cx="17621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Rectangle 56"/>
            <p:cNvSpPr/>
            <p:nvPr/>
          </p:nvSpPr>
          <p:spPr>
            <a:xfrm>
              <a:off x="3488985" y="5117694"/>
              <a:ext cx="340717" cy="358378"/>
            </a:xfrm>
            <a:prstGeom prst="rect">
              <a:avLst/>
            </a:prstGeom>
            <a:noFill/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grpSp>
          <p:nvGrpSpPr>
            <p:cNvPr id="60" name="pixels"/>
            <p:cNvGrpSpPr/>
            <p:nvPr/>
          </p:nvGrpSpPr>
          <p:grpSpPr>
            <a:xfrm>
              <a:off x="1519966" y="3876660"/>
              <a:ext cx="1326004" cy="1520840"/>
              <a:chOff x="1139974" y="2907495"/>
              <a:chExt cx="994503" cy="1140630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1139974" y="2907495"/>
                <a:ext cx="994503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b="1" dirty="0" smtClean="0"/>
                  <a:t>512 </a:t>
                </a:r>
                <a:r>
                  <a:rPr lang="en-US" sz="1867" b="1" dirty="0"/>
                  <a:t>pixels</a:t>
                </a:r>
                <a:endParaRPr lang="sv-SE" sz="1867" b="1" dirty="0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1474892" y="3178969"/>
                <a:ext cx="332477" cy="869156"/>
              </a:xfrm>
              <a:custGeom>
                <a:avLst/>
                <a:gdLst>
                  <a:gd name="connsiteX0" fmla="*/ 254318 w 254318"/>
                  <a:gd name="connsiteY0" fmla="*/ 645319 h 645319"/>
                  <a:gd name="connsiteX1" fmla="*/ 20955 w 254318"/>
                  <a:gd name="connsiteY1" fmla="*/ 426244 h 645319"/>
                  <a:gd name="connsiteX2" fmla="*/ 25718 w 254318"/>
                  <a:gd name="connsiteY2" fmla="*/ 0 h 64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4318" h="645319">
                    <a:moveTo>
                      <a:pt x="254318" y="645319"/>
                    </a:moveTo>
                    <a:cubicBezTo>
                      <a:pt x="156686" y="589558"/>
                      <a:pt x="59055" y="533797"/>
                      <a:pt x="20955" y="426244"/>
                    </a:cubicBezTo>
                    <a:cubicBezTo>
                      <a:pt x="-17145" y="318691"/>
                      <a:pt x="4286" y="159345"/>
                      <a:pt x="25718" y="0"/>
                    </a:cubicBezTo>
                  </a:path>
                </a:pathLst>
              </a:custGeom>
              <a:noFill/>
              <a:ln w="25400">
                <a:headEnd type="triangl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</p:grpSp>
        <p:grpSp>
          <p:nvGrpSpPr>
            <p:cNvPr id="61" name="texels"/>
            <p:cNvGrpSpPr/>
            <p:nvPr/>
          </p:nvGrpSpPr>
          <p:grpSpPr>
            <a:xfrm>
              <a:off x="2545991" y="1992407"/>
              <a:ext cx="1540357" cy="856918"/>
              <a:chOff x="1909494" y="1494305"/>
              <a:chExt cx="1155268" cy="642688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1909494" y="1852251"/>
                <a:ext cx="1095492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b="1" dirty="0" smtClean="0"/>
                  <a:t>1024 </a:t>
                </a:r>
                <a:r>
                  <a:rPr lang="en-US" sz="1867" b="1" dirty="0" err="1"/>
                  <a:t>texels</a:t>
                </a:r>
                <a:endParaRPr lang="sv-SE" sz="1867" b="1" dirty="0"/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2805682" y="1494305"/>
                <a:ext cx="259080" cy="642688"/>
              </a:xfrm>
              <a:custGeom>
                <a:avLst/>
                <a:gdLst>
                  <a:gd name="connsiteX0" fmla="*/ 254318 w 254318"/>
                  <a:gd name="connsiteY0" fmla="*/ 645319 h 645319"/>
                  <a:gd name="connsiteX1" fmla="*/ 20955 w 254318"/>
                  <a:gd name="connsiteY1" fmla="*/ 426244 h 645319"/>
                  <a:gd name="connsiteX2" fmla="*/ 25718 w 254318"/>
                  <a:gd name="connsiteY2" fmla="*/ 0 h 645319"/>
                  <a:gd name="connsiteX0" fmla="*/ 254318 w 254318"/>
                  <a:gd name="connsiteY0" fmla="*/ 3188 h 687208"/>
                  <a:gd name="connsiteX1" fmla="*/ 20955 w 254318"/>
                  <a:gd name="connsiteY1" fmla="*/ 683273 h 687208"/>
                  <a:gd name="connsiteX2" fmla="*/ 25718 w 254318"/>
                  <a:gd name="connsiteY2" fmla="*/ 257029 h 687208"/>
                  <a:gd name="connsiteX0" fmla="*/ 230551 w 230551"/>
                  <a:gd name="connsiteY0" fmla="*/ 9225 h 329733"/>
                  <a:gd name="connsiteX1" fmla="*/ 180068 w 230551"/>
                  <a:gd name="connsiteY1" fmla="*/ 209250 h 329733"/>
                  <a:gd name="connsiteX2" fmla="*/ 1951 w 230551"/>
                  <a:gd name="connsiteY2" fmla="*/ 263066 h 329733"/>
                  <a:gd name="connsiteX0" fmla="*/ 260785 w 260785"/>
                  <a:gd name="connsiteY0" fmla="*/ 9269 h 335967"/>
                  <a:gd name="connsiteX1" fmla="*/ 210302 w 260785"/>
                  <a:gd name="connsiteY1" fmla="*/ 209294 h 335967"/>
                  <a:gd name="connsiteX2" fmla="*/ 1705 w 260785"/>
                  <a:gd name="connsiteY2" fmla="*/ 270730 h 335967"/>
                  <a:gd name="connsiteX0" fmla="*/ 259080 w 259080"/>
                  <a:gd name="connsiteY0" fmla="*/ 9269 h 277044"/>
                  <a:gd name="connsiteX1" fmla="*/ 208597 w 259080"/>
                  <a:gd name="connsiteY1" fmla="*/ 209294 h 277044"/>
                  <a:gd name="connsiteX2" fmla="*/ 0 w 259080"/>
                  <a:gd name="connsiteY2" fmla="*/ 270730 h 277044"/>
                  <a:gd name="connsiteX0" fmla="*/ 259080 w 259080"/>
                  <a:gd name="connsiteY0" fmla="*/ 10808 h 284351"/>
                  <a:gd name="connsiteX1" fmla="*/ 208597 w 259080"/>
                  <a:gd name="connsiteY1" fmla="*/ 210833 h 284351"/>
                  <a:gd name="connsiteX2" fmla="*/ 0 w 259080"/>
                  <a:gd name="connsiteY2" fmla="*/ 272269 h 284351"/>
                  <a:gd name="connsiteX0" fmla="*/ 259080 w 259080"/>
                  <a:gd name="connsiteY0" fmla="*/ 0 h 273543"/>
                  <a:gd name="connsiteX1" fmla="*/ 208597 w 259080"/>
                  <a:gd name="connsiteY1" fmla="*/ 200025 h 273543"/>
                  <a:gd name="connsiteX2" fmla="*/ 0 w 259080"/>
                  <a:gd name="connsiteY2" fmla="*/ 261461 h 273543"/>
                  <a:gd name="connsiteX0" fmla="*/ 259080 w 259080"/>
                  <a:gd name="connsiteY0" fmla="*/ 0 h 273543"/>
                  <a:gd name="connsiteX1" fmla="*/ 208597 w 259080"/>
                  <a:gd name="connsiteY1" fmla="*/ 200025 h 273543"/>
                  <a:gd name="connsiteX2" fmla="*/ 0 w 259080"/>
                  <a:gd name="connsiteY2" fmla="*/ 261461 h 273543"/>
                  <a:gd name="connsiteX0" fmla="*/ 259080 w 259080"/>
                  <a:gd name="connsiteY0" fmla="*/ 0 h 268245"/>
                  <a:gd name="connsiteX1" fmla="*/ 208597 w 259080"/>
                  <a:gd name="connsiteY1" fmla="*/ 200025 h 268245"/>
                  <a:gd name="connsiteX2" fmla="*/ 0 w 259080"/>
                  <a:gd name="connsiteY2" fmla="*/ 261461 h 26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9080" h="268245">
                    <a:moveTo>
                      <a:pt x="259080" y="0"/>
                    </a:moveTo>
                    <a:cubicBezTo>
                      <a:pt x="209549" y="202842"/>
                      <a:pt x="221774" y="151686"/>
                      <a:pt x="208597" y="200025"/>
                    </a:cubicBezTo>
                    <a:cubicBezTo>
                      <a:pt x="195420" y="248364"/>
                      <a:pt x="123348" y="283646"/>
                      <a:pt x="0" y="261461"/>
                    </a:cubicBezTo>
                  </a:path>
                </a:pathLst>
              </a:custGeom>
              <a:noFill/>
              <a:ln w="25400">
                <a:headEnd type="triangl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1724517" y="1912743"/>
            <a:ext cx="5906613" cy="3491917"/>
            <a:chOff x="1729279" y="1905583"/>
            <a:chExt cx="5906613" cy="3491917"/>
          </a:xfrm>
        </p:grpSpPr>
        <p:grpSp>
          <p:nvGrpSpPr>
            <p:cNvPr id="82" name="ViewProjection"/>
            <p:cNvGrpSpPr/>
            <p:nvPr/>
          </p:nvGrpSpPr>
          <p:grpSpPr>
            <a:xfrm>
              <a:off x="2457445" y="4598473"/>
              <a:ext cx="4837732" cy="672411"/>
              <a:chOff x="1843085" y="3448860"/>
              <a:chExt cx="3628305" cy="504309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 flipH="1">
                <a:off x="1854997" y="3448860"/>
                <a:ext cx="3616392" cy="469401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H="1">
                <a:off x="1847182" y="3720104"/>
                <a:ext cx="3624208" cy="225869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/>
              <p:nvPr/>
            </p:nvCxnSpPr>
            <p:spPr>
              <a:xfrm flipH="1" flipV="1">
                <a:off x="1843085" y="3918261"/>
                <a:ext cx="4763" cy="34908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LightProjection"/>
            <p:cNvGrpSpPr/>
            <p:nvPr/>
          </p:nvGrpSpPr>
          <p:grpSpPr>
            <a:xfrm>
              <a:off x="6743145" y="1905583"/>
              <a:ext cx="891721" cy="2700046"/>
              <a:chOff x="5057360" y="1429187"/>
              <a:chExt cx="668791" cy="2025035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 flipH="1" flipV="1">
                <a:off x="5207383" y="1429187"/>
                <a:ext cx="518768" cy="2019665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H="1" flipV="1">
                <a:off x="5057360" y="1436400"/>
                <a:ext cx="415881" cy="201782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5057360" y="1431636"/>
                <a:ext cx="17621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Rectangle 83"/>
            <p:cNvSpPr/>
            <p:nvPr/>
          </p:nvSpPr>
          <p:spPr>
            <a:xfrm>
              <a:off x="7295175" y="4601750"/>
              <a:ext cx="340717" cy="358378"/>
            </a:xfrm>
            <a:prstGeom prst="rect">
              <a:avLst/>
            </a:prstGeom>
            <a:noFill/>
            <a:ln w="254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grpSp>
          <p:nvGrpSpPr>
            <p:cNvPr id="85" name="pixels"/>
            <p:cNvGrpSpPr/>
            <p:nvPr/>
          </p:nvGrpSpPr>
          <p:grpSpPr>
            <a:xfrm>
              <a:off x="1729279" y="3561175"/>
              <a:ext cx="1059906" cy="1836325"/>
              <a:chOff x="1296958" y="2670882"/>
              <a:chExt cx="794929" cy="1377244"/>
            </a:xfrm>
          </p:grpSpPr>
          <p:sp>
            <p:nvSpPr>
              <p:cNvPr id="89" name="TextBox 88"/>
              <p:cNvSpPr txBox="1"/>
              <p:nvPr/>
            </p:nvSpPr>
            <p:spPr>
              <a:xfrm>
                <a:off x="1296958" y="2670882"/>
                <a:ext cx="794929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b="1" dirty="0"/>
                  <a:t>8</a:t>
                </a:r>
                <a:r>
                  <a:rPr lang="en-US" sz="1867" b="1" dirty="0" smtClean="0"/>
                  <a:t> </a:t>
                </a:r>
                <a:r>
                  <a:rPr lang="en-US" sz="1867" b="1" dirty="0"/>
                  <a:t>pixels</a:t>
                </a:r>
                <a:endParaRPr lang="sv-SE" sz="1867" b="1" dirty="0"/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1672825" y="2939047"/>
                <a:ext cx="134545" cy="1109079"/>
              </a:xfrm>
              <a:custGeom>
                <a:avLst/>
                <a:gdLst>
                  <a:gd name="connsiteX0" fmla="*/ 254318 w 254318"/>
                  <a:gd name="connsiteY0" fmla="*/ 645319 h 645319"/>
                  <a:gd name="connsiteX1" fmla="*/ 20955 w 254318"/>
                  <a:gd name="connsiteY1" fmla="*/ 426244 h 645319"/>
                  <a:gd name="connsiteX2" fmla="*/ 25718 w 254318"/>
                  <a:gd name="connsiteY2" fmla="*/ 0 h 64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4318" h="645319">
                    <a:moveTo>
                      <a:pt x="254318" y="645319"/>
                    </a:moveTo>
                    <a:cubicBezTo>
                      <a:pt x="156686" y="589558"/>
                      <a:pt x="59055" y="533797"/>
                      <a:pt x="20955" y="426244"/>
                    </a:cubicBezTo>
                    <a:cubicBezTo>
                      <a:pt x="-17145" y="318691"/>
                      <a:pt x="4286" y="159345"/>
                      <a:pt x="25718" y="0"/>
                    </a:cubicBezTo>
                  </a:path>
                </a:pathLst>
              </a:custGeom>
              <a:noFill/>
              <a:ln w="25400">
                <a:headEnd type="triangl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</p:grpSp>
        <p:grpSp>
          <p:nvGrpSpPr>
            <p:cNvPr id="86" name="texels"/>
            <p:cNvGrpSpPr/>
            <p:nvPr/>
          </p:nvGrpSpPr>
          <p:grpSpPr>
            <a:xfrm>
              <a:off x="5227399" y="1978583"/>
              <a:ext cx="1649692" cy="511359"/>
              <a:chOff x="3920549" y="1483937"/>
              <a:chExt cx="1237269" cy="383519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3920549" y="1582714"/>
                <a:ext cx="1095492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b="1" dirty="0" smtClean="0"/>
                  <a:t>1024 </a:t>
                </a:r>
                <a:r>
                  <a:rPr lang="en-US" sz="1867" b="1" dirty="0" err="1"/>
                  <a:t>texels</a:t>
                </a:r>
                <a:endParaRPr lang="sv-SE" sz="1867" b="1" dirty="0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4898738" y="1483937"/>
                <a:ext cx="259080" cy="268245"/>
              </a:xfrm>
              <a:custGeom>
                <a:avLst/>
                <a:gdLst>
                  <a:gd name="connsiteX0" fmla="*/ 254318 w 254318"/>
                  <a:gd name="connsiteY0" fmla="*/ 645319 h 645319"/>
                  <a:gd name="connsiteX1" fmla="*/ 20955 w 254318"/>
                  <a:gd name="connsiteY1" fmla="*/ 426244 h 645319"/>
                  <a:gd name="connsiteX2" fmla="*/ 25718 w 254318"/>
                  <a:gd name="connsiteY2" fmla="*/ 0 h 645319"/>
                  <a:gd name="connsiteX0" fmla="*/ 254318 w 254318"/>
                  <a:gd name="connsiteY0" fmla="*/ 3188 h 687208"/>
                  <a:gd name="connsiteX1" fmla="*/ 20955 w 254318"/>
                  <a:gd name="connsiteY1" fmla="*/ 683273 h 687208"/>
                  <a:gd name="connsiteX2" fmla="*/ 25718 w 254318"/>
                  <a:gd name="connsiteY2" fmla="*/ 257029 h 687208"/>
                  <a:gd name="connsiteX0" fmla="*/ 230551 w 230551"/>
                  <a:gd name="connsiteY0" fmla="*/ 9225 h 329733"/>
                  <a:gd name="connsiteX1" fmla="*/ 180068 w 230551"/>
                  <a:gd name="connsiteY1" fmla="*/ 209250 h 329733"/>
                  <a:gd name="connsiteX2" fmla="*/ 1951 w 230551"/>
                  <a:gd name="connsiteY2" fmla="*/ 263066 h 329733"/>
                  <a:gd name="connsiteX0" fmla="*/ 260785 w 260785"/>
                  <a:gd name="connsiteY0" fmla="*/ 9269 h 335967"/>
                  <a:gd name="connsiteX1" fmla="*/ 210302 w 260785"/>
                  <a:gd name="connsiteY1" fmla="*/ 209294 h 335967"/>
                  <a:gd name="connsiteX2" fmla="*/ 1705 w 260785"/>
                  <a:gd name="connsiteY2" fmla="*/ 270730 h 335967"/>
                  <a:gd name="connsiteX0" fmla="*/ 259080 w 259080"/>
                  <a:gd name="connsiteY0" fmla="*/ 9269 h 277044"/>
                  <a:gd name="connsiteX1" fmla="*/ 208597 w 259080"/>
                  <a:gd name="connsiteY1" fmla="*/ 209294 h 277044"/>
                  <a:gd name="connsiteX2" fmla="*/ 0 w 259080"/>
                  <a:gd name="connsiteY2" fmla="*/ 270730 h 277044"/>
                  <a:gd name="connsiteX0" fmla="*/ 259080 w 259080"/>
                  <a:gd name="connsiteY0" fmla="*/ 10808 h 284351"/>
                  <a:gd name="connsiteX1" fmla="*/ 208597 w 259080"/>
                  <a:gd name="connsiteY1" fmla="*/ 210833 h 284351"/>
                  <a:gd name="connsiteX2" fmla="*/ 0 w 259080"/>
                  <a:gd name="connsiteY2" fmla="*/ 272269 h 284351"/>
                  <a:gd name="connsiteX0" fmla="*/ 259080 w 259080"/>
                  <a:gd name="connsiteY0" fmla="*/ 0 h 273543"/>
                  <a:gd name="connsiteX1" fmla="*/ 208597 w 259080"/>
                  <a:gd name="connsiteY1" fmla="*/ 200025 h 273543"/>
                  <a:gd name="connsiteX2" fmla="*/ 0 w 259080"/>
                  <a:gd name="connsiteY2" fmla="*/ 261461 h 273543"/>
                  <a:gd name="connsiteX0" fmla="*/ 259080 w 259080"/>
                  <a:gd name="connsiteY0" fmla="*/ 0 h 273543"/>
                  <a:gd name="connsiteX1" fmla="*/ 208597 w 259080"/>
                  <a:gd name="connsiteY1" fmla="*/ 200025 h 273543"/>
                  <a:gd name="connsiteX2" fmla="*/ 0 w 259080"/>
                  <a:gd name="connsiteY2" fmla="*/ 261461 h 273543"/>
                  <a:gd name="connsiteX0" fmla="*/ 259080 w 259080"/>
                  <a:gd name="connsiteY0" fmla="*/ 0 h 268245"/>
                  <a:gd name="connsiteX1" fmla="*/ 208597 w 259080"/>
                  <a:gd name="connsiteY1" fmla="*/ 200025 h 268245"/>
                  <a:gd name="connsiteX2" fmla="*/ 0 w 259080"/>
                  <a:gd name="connsiteY2" fmla="*/ 261461 h 26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9080" h="268245">
                    <a:moveTo>
                      <a:pt x="259080" y="0"/>
                    </a:moveTo>
                    <a:cubicBezTo>
                      <a:pt x="209549" y="202842"/>
                      <a:pt x="221774" y="151686"/>
                      <a:pt x="208597" y="200025"/>
                    </a:cubicBezTo>
                    <a:cubicBezTo>
                      <a:pt x="195420" y="248364"/>
                      <a:pt x="123348" y="283646"/>
                      <a:pt x="0" y="261461"/>
                    </a:cubicBezTo>
                  </a:path>
                </a:pathLst>
              </a:custGeom>
              <a:noFill/>
              <a:ln w="25400">
                <a:headEnd type="triangl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</p:grpSp>
      </p:grpSp>
      <p:sp>
        <p:nvSpPr>
          <p:cNvPr id="97" name="TextBox 96"/>
          <p:cNvSpPr txBox="1"/>
          <p:nvPr/>
        </p:nvSpPr>
        <p:spPr>
          <a:xfrm>
            <a:off x="7581731" y="1668455"/>
            <a:ext cx="4487126" cy="1200329"/>
          </a:xfrm>
          <a:prstGeom prst="rect">
            <a:avLst/>
          </a:prstGeom>
          <a:solidFill>
            <a:schemeClr val="bg1">
              <a:alpha val="86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Even if we could afford the memory,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having much more than 1 SM sample / </a:t>
            </a:r>
            <a:br>
              <a:rPr lang="en-US" dirty="0" smtClean="0"/>
            </a:br>
            <a:r>
              <a:rPr lang="en-US" dirty="0" smtClean="0"/>
              <a:t>pixel is not 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 lookups would be very scattered!</a:t>
            </a:r>
          </a:p>
        </p:txBody>
      </p:sp>
    </p:spTree>
    <p:extLst>
      <p:ext uri="{BB962C8B-B14F-4D97-AF65-F5344CB8AC3E}">
        <p14:creationId xmlns:p14="http://schemas.microsoft.com/office/powerpoint/2010/main" val="129900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2" y="2185"/>
            <a:ext cx="12172949" cy="141545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grpSp>
        <p:nvGrpSpPr>
          <p:cNvPr id="13" name="View Frustum"/>
          <p:cNvGrpSpPr/>
          <p:nvPr/>
        </p:nvGrpSpPr>
        <p:grpSpPr>
          <a:xfrm>
            <a:off x="4764" y="0"/>
            <a:ext cx="12182473" cy="6858000"/>
            <a:chOff x="3572" y="0"/>
            <a:chExt cx="9136855" cy="5143500"/>
          </a:xfrm>
        </p:grpSpPr>
        <p:pic>
          <p:nvPicPr>
            <p:cNvPr id="36" name="ViewFrustumImag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" y="0"/>
              <a:ext cx="9136855" cy="5143500"/>
            </a:xfrm>
            <a:prstGeom prst="rect">
              <a:avLst/>
            </a:prstGeom>
          </p:spPr>
        </p:pic>
        <p:sp>
          <p:nvSpPr>
            <p:cNvPr id="37" name="View Frustum Text"/>
            <p:cNvSpPr txBox="1"/>
            <p:nvPr/>
          </p:nvSpPr>
          <p:spPr>
            <a:xfrm rot="709834">
              <a:off x="4920325" y="4576890"/>
              <a:ext cx="930784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b="1" dirty="0">
                  <a:solidFill>
                    <a:schemeClr val="bg1">
                      <a:lumMod val="95000"/>
                    </a:schemeClr>
                  </a:solidFill>
                </a:rPr>
                <a:t>view frustum</a:t>
              </a:r>
              <a:endParaRPr lang="sv-SE" sz="1333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4" name="View Cascades"/>
          <p:cNvGrpSpPr/>
          <p:nvPr/>
        </p:nvGrpSpPr>
        <p:grpSpPr>
          <a:xfrm>
            <a:off x="4763" y="0"/>
            <a:ext cx="12182475" cy="6858000"/>
            <a:chOff x="3572" y="0"/>
            <a:chExt cx="9136856" cy="5143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" y="0"/>
              <a:ext cx="9136856" cy="5143500"/>
            </a:xfrm>
            <a:prstGeom prst="rect">
              <a:avLst/>
            </a:prstGeom>
          </p:spPr>
        </p:pic>
        <p:sp>
          <p:nvSpPr>
            <p:cNvPr id="29" name="View Frustum Text"/>
            <p:cNvSpPr txBox="1"/>
            <p:nvPr/>
          </p:nvSpPr>
          <p:spPr>
            <a:xfrm rot="709834">
              <a:off x="5234896" y="4792531"/>
              <a:ext cx="572513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33" b="1" dirty="0">
                  <a:solidFill>
                    <a:schemeClr val="bg1">
                      <a:lumMod val="95000"/>
                    </a:schemeClr>
                  </a:solidFill>
                </a:rPr>
                <a:t>cascade 3</a:t>
              </a:r>
              <a:endParaRPr lang="sv-SE" sz="933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0" name="View Frustum Text"/>
            <p:cNvSpPr txBox="1"/>
            <p:nvPr/>
          </p:nvSpPr>
          <p:spPr>
            <a:xfrm rot="709834">
              <a:off x="3965408" y="4540408"/>
              <a:ext cx="572513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33" b="1" dirty="0">
                  <a:solidFill>
                    <a:schemeClr val="bg1">
                      <a:lumMod val="95000"/>
                    </a:schemeClr>
                  </a:solidFill>
                </a:rPr>
                <a:t>cascade 2</a:t>
              </a:r>
              <a:endParaRPr lang="sv-SE" sz="933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View Frustum Text"/>
            <p:cNvSpPr txBox="1"/>
            <p:nvPr/>
          </p:nvSpPr>
          <p:spPr>
            <a:xfrm rot="709834">
              <a:off x="2932112" y="4351986"/>
              <a:ext cx="572513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33" b="1" dirty="0">
                  <a:solidFill>
                    <a:schemeClr val="bg1">
                      <a:lumMod val="95000"/>
                    </a:schemeClr>
                  </a:solidFill>
                </a:rPr>
                <a:t>cascade 1</a:t>
              </a:r>
              <a:endParaRPr lang="sv-SE" sz="933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" name="View Frustum Text"/>
            <p:cNvSpPr txBox="1"/>
            <p:nvPr/>
          </p:nvSpPr>
          <p:spPr>
            <a:xfrm rot="709834">
              <a:off x="2025935" y="4141801"/>
              <a:ext cx="572513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33" b="1" dirty="0">
                  <a:solidFill>
                    <a:schemeClr val="bg1">
                      <a:lumMod val="95000"/>
                    </a:schemeClr>
                  </a:solidFill>
                </a:rPr>
                <a:t>cascade 0</a:t>
              </a:r>
              <a:endParaRPr lang="sv-SE" sz="933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64" name="ViewProjection"/>
          <p:cNvGrpSpPr/>
          <p:nvPr/>
        </p:nvGrpSpPr>
        <p:grpSpPr>
          <a:xfrm>
            <a:off x="2460626" y="5299515"/>
            <a:ext cx="831849" cy="203200"/>
            <a:chOff x="1845469" y="3974636"/>
            <a:chExt cx="623887" cy="152400"/>
          </a:xfrm>
        </p:grpSpPr>
        <p:cxnSp>
          <p:nvCxnSpPr>
            <p:cNvPr id="58" name="Straight Connector 57"/>
            <p:cNvCxnSpPr/>
            <p:nvPr/>
          </p:nvCxnSpPr>
          <p:spPr>
            <a:xfrm flipH="1">
              <a:off x="1845469" y="3974636"/>
              <a:ext cx="623887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 flipV="1">
              <a:off x="1845469" y="4086226"/>
              <a:ext cx="233362" cy="4081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845469" y="3974636"/>
              <a:ext cx="0" cy="11159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Foreground"/>
          <p:cNvSpPr/>
          <p:nvPr/>
        </p:nvSpPr>
        <p:spPr>
          <a:xfrm>
            <a:off x="2771775" y="5311775"/>
            <a:ext cx="520700" cy="228600"/>
          </a:xfrm>
          <a:custGeom>
            <a:avLst/>
            <a:gdLst>
              <a:gd name="connsiteX0" fmla="*/ 0 w 390525"/>
              <a:gd name="connsiteY0" fmla="*/ 145257 h 171450"/>
              <a:gd name="connsiteX1" fmla="*/ 50007 w 390525"/>
              <a:gd name="connsiteY1" fmla="*/ 157163 h 171450"/>
              <a:gd name="connsiteX2" fmla="*/ 50007 w 390525"/>
              <a:gd name="connsiteY2" fmla="*/ 157163 h 171450"/>
              <a:gd name="connsiteX3" fmla="*/ 85725 w 390525"/>
              <a:gd name="connsiteY3" fmla="*/ 142875 h 171450"/>
              <a:gd name="connsiteX4" fmla="*/ 90488 w 390525"/>
              <a:gd name="connsiteY4" fmla="*/ 169069 h 171450"/>
              <a:gd name="connsiteX5" fmla="*/ 114300 w 390525"/>
              <a:gd name="connsiteY5" fmla="*/ 171450 h 171450"/>
              <a:gd name="connsiteX6" fmla="*/ 130969 w 390525"/>
              <a:gd name="connsiteY6" fmla="*/ 159544 h 171450"/>
              <a:gd name="connsiteX7" fmla="*/ 128588 w 390525"/>
              <a:gd name="connsiteY7" fmla="*/ 126207 h 171450"/>
              <a:gd name="connsiteX8" fmla="*/ 164307 w 390525"/>
              <a:gd name="connsiteY8" fmla="*/ 123825 h 171450"/>
              <a:gd name="connsiteX9" fmla="*/ 166688 w 390525"/>
              <a:gd name="connsiteY9" fmla="*/ 140494 h 171450"/>
              <a:gd name="connsiteX10" fmla="*/ 197644 w 390525"/>
              <a:gd name="connsiteY10" fmla="*/ 114300 h 171450"/>
              <a:gd name="connsiteX11" fmla="*/ 197644 w 390525"/>
              <a:gd name="connsiteY11" fmla="*/ 88107 h 171450"/>
              <a:gd name="connsiteX12" fmla="*/ 228600 w 390525"/>
              <a:gd name="connsiteY12" fmla="*/ 80963 h 171450"/>
              <a:gd name="connsiteX13" fmla="*/ 233363 w 390525"/>
              <a:gd name="connsiteY13" fmla="*/ 95250 h 171450"/>
              <a:gd name="connsiteX14" fmla="*/ 266700 w 390525"/>
              <a:gd name="connsiteY14" fmla="*/ 69057 h 171450"/>
              <a:gd name="connsiteX15" fmla="*/ 266700 w 390525"/>
              <a:gd name="connsiteY15" fmla="*/ 45244 h 171450"/>
              <a:gd name="connsiteX16" fmla="*/ 300038 w 390525"/>
              <a:gd name="connsiteY16" fmla="*/ 42863 h 171450"/>
              <a:gd name="connsiteX17" fmla="*/ 300038 w 390525"/>
              <a:gd name="connsiteY17" fmla="*/ 59532 h 171450"/>
              <a:gd name="connsiteX18" fmla="*/ 333375 w 390525"/>
              <a:gd name="connsiteY18" fmla="*/ 33338 h 171450"/>
              <a:gd name="connsiteX19" fmla="*/ 333375 w 390525"/>
              <a:gd name="connsiteY19" fmla="*/ 0 h 171450"/>
              <a:gd name="connsiteX20" fmla="*/ 371475 w 390525"/>
              <a:gd name="connsiteY20" fmla="*/ 0 h 171450"/>
              <a:gd name="connsiteX21" fmla="*/ 376238 w 390525"/>
              <a:gd name="connsiteY21" fmla="*/ 9525 h 171450"/>
              <a:gd name="connsiteX22" fmla="*/ 390525 w 390525"/>
              <a:gd name="connsiteY22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0525" h="171450">
                <a:moveTo>
                  <a:pt x="0" y="145257"/>
                </a:moveTo>
                <a:lnTo>
                  <a:pt x="50007" y="157163"/>
                </a:lnTo>
                <a:lnTo>
                  <a:pt x="50007" y="157163"/>
                </a:lnTo>
                <a:lnTo>
                  <a:pt x="85725" y="142875"/>
                </a:lnTo>
                <a:lnTo>
                  <a:pt x="90488" y="169069"/>
                </a:lnTo>
                <a:lnTo>
                  <a:pt x="114300" y="171450"/>
                </a:lnTo>
                <a:lnTo>
                  <a:pt x="130969" y="159544"/>
                </a:lnTo>
                <a:lnTo>
                  <a:pt x="128588" y="126207"/>
                </a:lnTo>
                <a:lnTo>
                  <a:pt x="164307" y="123825"/>
                </a:lnTo>
                <a:lnTo>
                  <a:pt x="166688" y="140494"/>
                </a:lnTo>
                <a:lnTo>
                  <a:pt x="197644" y="114300"/>
                </a:lnTo>
                <a:lnTo>
                  <a:pt x="197644" y="88107"/>
                </a:lnTo>
                <a:lnTo>
                  <a:pt x="228600" y="80963"/>
                </a:lnTo>
                <a:lnTo>
                  <a:pt x="233363" y="95250"/>
                </a:lnTo>
                <a:lnTo>
                  <a:pt x="266700" y="69057"/>
                </a:lnTo>
                <a:lnTo>
                  <a:pt x="266700" y="45244"/>
                </a:lnTo>
                <a:lnTo>
                  <a:pt x="300038" y="42863"/>
                </a:lnTo>
                <a:lnTo>
                  <a:pt x="300038" y="59532"/>
                </a:lnTo>
                <a:lnTo>
                  <a:pt x="333375" y="33338"/>
                </a:lnTo>
                <a:lnTo>
                  <a:pt x="333375" y="0"/>
                </a:lnTo>
                <a:lnTo>
                  <a:pt x="371475" y="0"/>
                </a:lnTo>
                <a:lnTo>
                  <a:pt x="376238" y="9525"/>
                </a:lnTo>
                <a:lnTo>
                  <a:pt x="390525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grpSp>
        <p:nvGrpSpPr>
          <p:cNvPr id="53" name="Light Icons"/>
          <p:cNvGrpSpPr/>
          <p:nvPr/>
        </p:nvGrpSpPr>
        <p:grpSpPr>
          <a:xfrm>
            <a:off x="3404436" y="1295522"/>
            <a:ext cx="3621137" cy="364871"/>
            <a:chOff x="2600951" y="1114516"/>
            <a:chExt cx="2715853" cy="273653"/>
          </a:xfrm>
        </p:grpSpPr>
        <p:sp>
          <p:nvSpPr>
            <p:cNvPr id="45" name="Sun 44"/>
            <p:cNvSpPr/>
            <p:nvPr/>
          </p:nvSpPr>
          <p:spPr>
            <a:xfrm>
              <a:off x="3861171" y="1114516"/>
              <a:ext cx="273652" cy="273652"/>
            </a:xfrm>
            <a:prstGeom prst="sun">
              <a:avLst/>
            </a:prstGeom>
            <a:gradFill>
              <a:gsLst>
                <a:gs pos="0">
                  <a:srgbClr val="FFCC66"/>
                </a:gs>
                <a:gs pos="100000">
                  <a:srgbClr val="FFCC66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46" name="Down Arrow 45"/>
            <p:cNvSpPr/>
            <p:nvPr/>
          </p:nvSpPr>
          <p:spPr>
            <a:xfrm rot="709450">
              <a:off x="2600951" y="1114516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48" name="Down Arrow 47"/>
            <p:cNvSpPr/>
            <p:nvPr/>
          </p:nvSpPr>
          <p:spPr>
            <a:xfrm rot="20567628">
              <a:off x="5223362" y="1128233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49" name="Down Arrow 48"/>
            <p:cNvSpPr/>
            <p:nvPr/>
          </p:nvSpPr>
          <p:spPr>
            <a:xfrm rot="519801">
              <a:off x="3127491" y="1128233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50" name="Down Arrow 49"/>
            <p:cNvSpPr/>
            <p:nvPr/>
          </p:nvSpPr>
          <p:spPr>
            <a:xfrm rot="21065251">
              <a:off x="4734041" y="1128233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51" name="Down Arrow 50"/>
            <p:cNvSpPr/>
            <p:nvPr/>
          </p:nvSpPr>
          <p:spPr>
            <a:xfrm>
              <a:off x="3654031" y="1128233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52" name="Down Arrow 51"/>
            <p:cNvSpPr/>
            <p:nvPr/>
          </p:nvSpPr>
          <p:spPr>
            <a:xfrm>
              <a:off x="4248521" y="1128233"/>
              <a:ext cx="93442" cy="259936"/>
            </a:xfrm>
            <a:prstGeom prst="downArrow">
              <a:avLst/>
            </a:prstGeom>
            <a:gradFill>
              <a:gsLst>
                <a:gs pos="0">
                  <a:srgbClr val="FFCC66"/>
                </a:gs>
                <a:gs pos="100000">
                  <a:srgbClr val="FF99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</p:grpSp>
      <p:pic>
        <p:nvPicPr>
          <p:cNvPr id="5" name="LightCascadesImage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" y="0"/>
            <a:ext cx="12182473" cy="6858000"/>
          </a:xfrm>
          <a:prstGeom prst="rect">
            <a:avLst/>
          </a:prstGeom>
        </p:spPr>
      </p:pic>
      <p:grpSp>
        <p:nvGrpSpPr>
          <p:cNvPr id="9" name="Cascade0"/>
          <p:cNvGrpSpPr/>
          <p:nvPr/>
        </p:nvGrpSpPr>
        <p:grpSpPr>
          <a:xfrm>
            <a:off x="2063751" y="1660030"/>
            <a:ext cx="1999646" cy="5039221"/>
            <a:chOff x="1547813" y="1245022"/>
            <a:chExt cx="1499734" cy="377941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69356" y="1396174"/>
              <a:ext cx="527844" cy="0"/>
            </a:xfrm>
            <a:prstGeom prst="line">
              <a:avLst/>
            </a:prstGeom>
            <a:ln>
              <a:solidFill>
                <a:srgbClr val="FFCC66"/>
              </a:solidFill>
              <a:headEnd type="stealth" w="sm" len="sm"/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376449" y="1245022"/>
              <a:ext cx="671098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shadow map 0</a:t>
              </a:r>
              <a:endParaRPr lang="sv-SE" sz="800" b="1" dirty="0"/>
            </a:p>
          </p:txBody>
        </p:sp>
        <p:sp>
          <p:nvSpPr>
            <p:cNvPr id="6" name="Cascade0"/>
            <p:cNvSpPr/>
            <p:nvPr/>
          </p:nvSpPr>
          <p:spPr>
            <a:xfrm>
              <a:off x="1547813" y="1433513"/>
              <a:ext cx="1438275" cy="3590925"/>
            </a:xfrm>
            <a:custGeom>
              <a:avLst/>
              <a:gdLst>
                <a:gd name="connsiteX0" fmla="*/ 1438275 w 1438275"/>
                <a:gd name="connsiteY0" fmla="*/ 9525 h 3590925"/>
                <a:gd name="connsiteX1" fmla="*/ 933450 w 1438275"/>
                <a:gd name="connsiteY1" fmla="*/ 0 h 3590925"/>
                <a:gd name="connsiteX2" fmla="*/ 0 w 1438275"/>
                <a:gd name="connsiteY2" fmla="*/ 3590925 h 3590925"/>
                <a:gd name="connsiteX3" fmla="*/ 876300 w 1438275"/>
                <a:gd name="connsiteY3" fmla="*/ 3590925 h 3590925"/>
                <a:gd name="connsiteX4" fmla="*/ 1438275 w 1438275"/>
                <a:gd name="connsiteY4" fmla="*/ 9525 h 3590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8275" h="3590925">
                  <a:moveTo>
                    <a:pt x="1438275" y="9525"/>
                  </a:moveTo>
                  <a:lnTo>
                    <a:pt x="933450" y="0"/>
                  </a:lnTo>
                  <a:lnTo>
                    <a:pt x="0" y="3590925"/>
                  </a:lnTo>
                  <a:lnTo>
                    <a:pt x="876300" y="3590925"/>
                  </a:lnTo>
                  <a:lnTo>
                    <a:pt x="1438275" y="9525"/>
                  </a:lnTo>
                  <a:close/>
                </a:path>
              </a:pathLst>
            </a:custGeom>
            <a:solidFill>
              <a:srgbClr val="FFC000">
                <a:alpha val="11000"/>
              </a:srgbClr>
            </a:solidFill>
            <a:ln>
              <a:solidFill>
                <a:srgbClr val="CC99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</p:grpSp>
      <p:grpSp>
        <p:nvGrpSpPr>
          <p:cNvPr id="10" name="Cascade1"/>
          <p:cNvGrpSpPr/>
          <p:nvPr/>
        </p:nvGrpSpPr>
        <p:grpSpPr>
          <a:xfrm>
            <a:off x="3136903" y="1784382"/>
            <a:ext cx="1733935" cy="4933921"/>
            <a:chOff x="2352676" y="1338286"/>
            <a:chExt cx="1300451" cy="3700441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2912774" y="1497774"/>
              <a:ext cx="740353" cy="0"/>
            </a:xfrm>
            <a:prstGeom prst="line">
              <a:avLst/>
            </a:prstGeom>
            <a:ln>
              <a:solidFill>
                <a:srgbClr val="FFCC66"/>
              </a:solidFill>
              <a:headEnd type="stealth" w="sm" len="sm"/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950154" y="1338286"/>
              <a:ext cx="671098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shadow map 1</a:t>
              </a:r>
              <a:endParaRPr lang="sv-SE" sz="800" b="1" dirty="0"/>
            </a:p>
          </p:txBody>
        </p:sp>
        <p:sp>
          <p:nvSpPr>
            <p:cNvPr id="43" name="Cascade1"/>
            <p:cNvSpPr/>
            <p:nvPr/>
          </p:nvSpPr>
          <p:spPr>
            <a:xfrm>
              <a:off x="2352676" y="1543051"/>
              <a:ext cx="1285876" cy="3495676"/>
            </a:xfrm>
            <a:custGeom>
              <a:avLst/>
              <a:gdLst>
                <a:gd name="connsiteX0" fmla="*/ 1438275 w 1438275"/>
                <a:gd name="connsiteY0" fmla="*/ 9525 h 3590925"/>
                <a:gd name="connsiteX1" fmla="*/ 933450 w 1438275"/>
                <a:gd name="connsiteY1" fmla="*/ 0 h 3590925"/>
                <a:gd name="connsiteX2" fmla="*/ 0 w 1438275"/>
                <a:gd name="connsiteY2" fmla="*/ 3590925 h 3590925"/>
                <a:gd name="connsiteX3" fmla="*/ 876300 w 1438275"/>
                <a:gd name="connsiteY3" fmla="*/ 3590925 h 3590925"/>
                <a:gd name="connsiteX4" fmla="*/ 1438275 w 1438275"/>
                <a:gd name="connsiteY4" fmla="*/ 9525 h 3590925"/>
                <a:gd name="connsiteX0" fmla="*/ 1438275 w 1438275"/>
                <a:gd name="connsiteY0" fmla="*/ 138113 h 3719513"/>
                <a:gd name="connsiteX1" fmla="*/ 1214438 w 1438275"/>
                <a:gd name="connsiteY1" fmla="*/ 0 h 3719513"/>
                <a:gd name="connsiteX2" fmla="*/ 0 w 1438275"/>
                <a:gd name="connsiteY2" fmla="*/ 3719513 h 3719513"/>
                <a:gd name="connsiteX3" fmla="*/ 876300 w 1438275"/>
                <a:gd name="connsiteY3" fmla="*/ 3719513 h 3719513"/>
                <a:gd name="connsiteX4" fmla="*/ 1438275 w 1438275"/>
                <a:gd name="connsiteY4" fmla="*/ 138113 h 3719513"/>
                <a:gd name="connsiteX0" fmla="*/ 1943100 w 1943100"/>
                <a:gd name="connsiteY0" fmla="*/ 0 h 3729038"/>
                <a:gd name="connsiteX1" fmla="*/ 1214438 w 1943100"/>
                <a:gd name="connsiteY1" fmla="*/ 9525 h 3729038"/>
                <a:gd name="connsiteX2" fmla="*/ 0 w 1943100"/>
                <a:gd name="connsiteY2" fmla="*/ 3729038 h 3729038"/>
                <a:gd name="connsiteX3" fmla="*/ 876300 w 1943100"/>
                <a:gd name="connsiteY3" fmla="*/ 3729038 h 3729038"/>
                <a:gd name="connsiteX4" fmla="*/ 1943100 w 1943100"/>
                <a:gd name="connsiteY4" fmla="*/ 0 h 3729038"/>
                <a:gd name="connsiteX0" fmla="*/ 1943100 w 1943100"/>
                <a:gd name="connsiteY0" fmla="*/ 0 h 3729038"/>
                <a:gd name="connsiteX1" fmla="*/ 1214438 w 1943100"/>
                <a:gd name="connsiteY1" fmla="*/ 9525 h 3729038"/>
                <a:gd name="connsiteX2" fmla="*/ 0 w 1943100"/>
                <a:gd name="connsiteY2" fmla="*/ 3729038 h 3729038"/>
                <a:gd name="connsiteX3" fmla="*/ 1719262 w 1943100"/>
                <a:gd name="connsiteY3" fmla="*/ 3590926 h 3729038"/>
                <a:gd name="connsiteX4" fmla="*/ 1943100 w 1943100"/>
                <a:gd name="connsiteY4" fmla="*/ 0 h 3729038"/>
                <a:gd name="connsiteX0" fmla="*/ 1290638 w 1290638"/>
                <a:gd name="connsiteY0" fmla="*/ 0 h 3590926"/>
                <a:gd name="connsiteX1" fmla="*/ 561976 w 1290638"/>
                <a:gd name="connsiteY1" fmla="*/ 9525 h 3590926"/>
                <a:gd name="connsiteX2" fmla="*/ 0 w 1290638"/>
                <a:gd name="connsiteY2" fmla="*/ 3586163 h 3590926"/>
                <a:gd name="connsiteX3" fmla="*/ 1066800 w 1290638"/>
                <a:gd name="connsiteY3" fmla="*/ 3590926 h 3590926"/>
                <a:gd name="connsiteX4" fmla="*/ 1290638 w 1290638"/>
                <a:gd name="connsiteY4" fmla="*/ 0 h 3590926"/>
                <a:gd name="connsiteX0" fmla="*/ 1285876 w 1285876"/>
                <a:gd name="connsiteY0" fmla="*/ 85725 h 3581401"/>
                <a:gd name="connsiteX1" fmla="*/ 561976 w 1285876"/>
                <a:gd name="connsiteY1" fmla="*/ 0 h 3581401"/>
                <a:gd name="connsiteX2" fmla="*/ 0 w 1285876"/>
                <a:gd name="connsiteY2" fmla="*/ 3576638 h 3581401"/>
                <a:gd name="connsiteX3" fmla="*/ 1066800 w 1285876"/>
                <a:gd name="connsiteY3" fmla="*/ 3581401 h 3581401"/>
                <a:gd name="connsiteX4" fmla="*/ 1285876 w 1285876"/>
                <a:gd name="connsiteY4" fmla="*/ 85725 h 3581401"/>
                <a:gd name="connsiteX0" fmla="*/ 1285876 w 1285876"/>
                <a:gd name="connsiteY0" fmla="*/ 9525 h 3505201"/>
                <a:gd name="connsiteX1" fmla="*/ 547688 w 1285876"/>
                <a:gd name="connsiteY1" fmla="*/ 0 h 3505201"/>
                <a:gd name="connsiteX2" fmla="*/ 0 w 1285876"/>
                <a:gd name="connsiteY2" fmla="*/ 3500438 h 3505201"/>
                <a:gd name="connsiteX3" fmla="*/ 1066800 w 1285876"/>
                <a:gd name="connsiteY3" fmla="*/ 3505201 h 3505201"/>
                <a:gd name="connsiteX4" fmla="*/ 1285876 w 1285876"/>
                <a:gd name="connsiteY4" fmla="*/ 9525 h 3505201"/>
                <a:gd name="connsiteX0" fmla="*/ 1285876 w 1285876"/>
                <a:gd name="connsiteY0" fmla="*/ 0 h 3495676"/>
                <a:gd name="connsiteX1" fmla="*/ 547688 w 1285876"/>
                <a:gd name="connsiteY1" fmla="*/ 0 h 3495676"/>
                <a:gd name="connsiteX2" fmla="*/ 0 w 1285876"/>
                <a:gd name="connsiteY2" fmla="*/ 3490913 h 3495676"/>
                <a:gd name="connsiteX3" fmla="*/ 1066800 w 1285876"/>
                <a:gd name="connsiteY3" fmla="*/ 3495676 h 3495676"/>
                <a:gd name="connsiteX4" fmla="*/ 1285876 w 1285876"/>
                <a:gd name="connsiteY4" fmla="*/ 0 h 34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76" h="3495676">
                  <a:moveTo>
                    <a:pt x="1285876" y="0"/>
                  </a:moveTo>
                  <a:lnTo>
                    <a:pt x="547688" y="0"/>
                  </a:lnTo>
                  <a:lnTo>
                    <a:pt x="0" y="3490913"/>
                  </a:lnTo>
                  <a:lnTo>
                    <a:pt x="1066800" y="3495676"/>
                  </a:lnTo>
                  <a:lnTo>
                    <a:pt x="1285876" y="0"/>
                  </a:lnTo>
                  <a:close/>
                </a:path>
              </a:pathLst>
            </a:custGeom>
            <a:solidFill>
              <a:srgbClr val="FFC000">
                <a:alpha val="11000"/>
              </a:srgbClr>
            </a:solidFill>
            <a:ln>
              <a:solidFill>
                <a:srgbClr val="CC99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</p:grpSp>
      <p:grpSp>
        <p:nvGrpSpPr>
          <p:cNvPr id="11" name="Cascade2"/>
          <p:cNvGrpSpPr/>
          <p:nvPr/>
        </p:nvGrpSpPr>
        <p:grpSpPr>
          <a:xfrm>
            <a:off x="4464053" y="1661272"/>
            <a:ext cx="1803400" cy="5037977"/>
            <a:chOff x="3348040" y="1245953"/>
            <a:chExt cx="1352550" cy="3778483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3574691" y="1389545"/>
              <a:ext cx="785340" cy="0"/>
            </a:xfrm>
            <a:prstGeom prst="line">
              <a:avLst/>
            </a:prstGeom>
            <a:ln>
              <a:solidFill>
                <a:srgbClr val="FFCC66"/>
              </a:solidFill>
              <a:headEnd type="stealth" w="sm" len="sm"/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617090" y="1245953"/>
              <a:ext cx="713657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shadow map 2</a:t>
              </a:r>
              <a:endParaRPr lang="sv-SE" sz="800" b="1" dirty="0"/>
            </a:p>
          </p:txBody>
        </p:sp>
        <p:sp>
          <p:nvSpPr>
            <p:cNvPr id="44" name="Cascade2"/>
            <p:cNvSpPr/>
            <p:nvPr/>
          </p:nvSpPr>
          <p:spPr>
            <a:xfrm>
              <a:off x="3348040" y="1438273"/>
              <a:ext cx="1352550" cy="3586163"/>
            </a:xfrm>
            <a:custGeom>
              <a:avLst/>
              <a:gdLst>
                <a:gd name="connsiteX0" fmla="*/ 1438275 w 1438275"/>
                <a:gd name="connsiteY0" fmla="*/ 9525 h 3590925"/>
                <a:gd name="connsiteX1" fmla="*/ 933450 w 1438275"/>
                <a:gd name="connsiteY1" fmla="*/ 0 h 3590925"/>
                <a:gd name="connsiteX2" fmla="*/ 0 w 1438275"/>
                <a:gd name="connsiteY2" fmla="*/ 3590925 h 3590925"/>
                <a:gd name="connsiteX3" fmla="*/ 876300 w 1438275"/>
                <a:gd name="connsiteY3" fmla="*/ 3590925 h 3590925"/>
                <a:gd name="connsiteX4" fmla="*/ 1438275 w 1438275"/>
                <a:gd name="connsiteY4" fmla="*/ 9525 h 3590925"/>
                <a:gd name="connsiteX0" fmla="*/ 1438275 w 1438275"/>
                <a:gd name="connsiteY0" fmla="*/ 138113 h 3719513"/>
                <a:gd name="connsiteX1" fmla="*/ 1214438 w 1438275"/>
                <a:gd name="connsiteY1" fmla="*/ 0 h 3719513"/>
                <a:gd name="connsiteX2" fmla="*/ 0 w 1438275"/>
                <a:gd name="connsiteY2" fmla="*/ 3719513 h 3719513"/>
                <a:gd name="connsiteX3" fmla="*/ 876300 w 1438275"/>
                <a:gd name="connsiteY3" fmla="*/ 3719513 h 3719513"/>
                <a:gd name="connsiteX4" fmla="*/ 1438275 w 1438275"/>
                <a:gd name="connsiteY4" fmla="*/ 138113 h 3719513"/>
                <a:gd name="connsiteX0" fmla="*/ 1943100 w 1943100"/>
                <a:gd name="connsiteY0" fmla="*/ 0 h 3729038"/>
                <a:gd name="connsiteX1" fmla="*/ 1214438 w 1943100"/>
                <a:gd name="connsiteY1" fmla="*/ 9525 h 3729038"/>
                <a:gd name="connsiteX2" fmla="*/ 0 w 1943100"/>
                <a:gd name="connsiteY2" fmla="*/ 3729038 h 3729038"/>
                <a:gd name="connsiteX3" fmla="*/ 876300 w 1943100"/>
                <a:gd name="connsiteY3" fmla="*/ 3729038 h 3729038"/>
                <a:gd name="connsiteX4" fmla="*/ 1943100 w 1943100"/>
                <a:gd name="connsiteY4" fmla="*/ 0 h 3729038"/>
                <a:gd name="connsiteX0" fmla="*/ 1943100 w 1943100"/>
                <a:gd name="connsiteY0" fmla="*/ 0 h 3729038"/>
                <a:gd name="connsiteX1" fmla="*/ 1214438 w 1943100"/>
                <a:gd name="connsiteY1" fmla="*/ 9525 h 3729038"/>
                <a:gd name="connsiteX2" fmla="*/ 0 w 1943100"/>
                <a:gd name="connsiteY2" fmla="*/ 3729038 h 3729038"/>
                <a:gd name="connsiteX3" fmla="*/ 1719262 w 1943100"/>
                <a:gd name="connsiteY3" fmla="*/ 3590926 h 3729038"/>
                <a:gd name="connsiteX4" fmla="*/ 1943100 w 1943100"/>
                <a:gd name="connsiteY4" fmla="*/ 0 h 3729038"/>
                <a:gd name="connsiteX0" fmla="*/ 1290638 w 1290638"/>
                <a:gd name="connsiteY0" fmla="*/ 0 h 3590926"/>
                <a:gd name="connsiteX1" fmla="*/ 561976 w 1290638"/>
                <a:gd name="connsiteY1" fmla="*/ 9525 h 3590926"/>
                <a:gd name="connsiteX2" fmla="*/ 0 w 1290638"/>
                <a:gd name="connsiteY2" fmla="*/ 3586163 h 3590926"/>
                <a:gd name="connsiteX3" fmla="*/ 1066800 w 1290638"/>
                <a:gd name="connsiteY3" fmla="*/ 3590926 h 3590926"/>
                <a:gd name="connsiteX4" fmla="*/ 1290638 w 1290638"/>
                <a:gd name="connsiteY4" fmla="*/ 0 h 3590926"/>
                <a:gd name="connsiteX0" fmla="*/ 1290638 w 1290638"/>
                <a:gd name="connsiteY0" fmla="*/ 161925 h 3752851"/>
                <a:gd name="connsiteX1" fmla="*/ 1071563 w 1290638"/>
                <a:gd name="connsiteY1" fmla="*/ 0 h 3752851"/>
                <a:gd name="connsiteX2" fmla="*/ 0 w 1290638"/>
                <a:gd name="connsiteY2" fmla="*/ 3748088 h 3752851"/>
                <a:gd name="connsiteX3" fmla="*/ 1066800 w 1290638"/>
                <a:gd name="connsiteY3" fmla="*/ 3752851 h 3752851"/>
                <a:gd name="connsiteX4" fmla="*/ 1290638 w 1290638"/>
                <a:gd name="connsiteY4" fmla="*/ 161925 h 3752851"/>
                <a:gd name="connsiteX0" fmla="*/ 1871663 w 1871663"/>
                <a:gd name="connsiteY0" fmla="*/ 4763 h 3752851"/>
                <a:gd name="connsiteX1" fmla="*/ 1071563 w 1871663"/>
                <a:gd name="connsiteY1" fmla="*/ 0 h 3752851"/>
                <a:gd name="connsiteX2" fmla="*/ 0 w 1871663"/>
                <a:gd name="connsiteY2" fmla="*/ 3748088 h 3752851"/>
                <a:gd name="connsiteX3" fmla="*/ 1066800 w 1871663"/>
                <a:gd name="connsiteY3" fmla="*/ 3752851 h 3752851"/>
                <a:gd name="connsiteX4" fmla="*/ 1871663 w 1871663"/>
                <a:gd name="connsiteY4" fmla="*/ 4763 h 3752851"/>
                <a:gd name="connsiteX0" fmla="*/ 1871663 w 2195513"/>
                <a:gd name="connsiteY0" fmla="*/ 4763 h 3748088"/>
                <a:gd name="connsiteX1" fmla="*/ 1071563 w 2195513"/>
                <a:gd name="connsiteY1" fmla="*/ 0 h 3748088"/>
                <a:gd name="connsiteX2" fmla="*/ 0 w 2195513"/>
                <a:gd name="connsiteY2" fmla="*/ 3748088 h 3748088"/>
                <a:gd name="connsiteX3" fmla="*/ 2195513 w 2195513"/>
                <a:gd name="connsiteY3" fmla="*/ 3586163 h 3748088"/>
                <a:gd name="connsiteX4" fmla="*/ 1871663 w 2195513"/>
                <a:gd name="connsiteY4" fmla="*/ 4763 h 3748088"/>
                <a:gd name="connsiteX0" fmla="*/ 1028700 w 1352550"/>
                <a:gd name="connsiteY0" fmla="*/ 4763 h 3586163"/>
                <a:gd name="connsiteX1" fmla="*/ 228600 w 1352550"/>
                <a:gd name="connsiteY1" fmla="*/ 0 h 3586163"/>
                <a:gd name="connsiteX2" fmla="*/ 0 w 1352550"/>
                <a:gd name="connsiteY2" fmla="*/ 3581401 h 3586163"/>
                <a:gd name="connsiteX3" fmla="*/ 1352550 w 1352550"/>
                <a:gd name="connsiteY3" fmla="*/ 3586163 h 3586163"/>
                <a:gd name="connsiteX4" fmla="*/ 1028700 w 1352550"/>
                <a:gd name="connsiteY4" fmla="*/ 4763 h 358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2550" h="3586163">
                  <a:moveTo>
                    <a:pt x="1028700" y="4763"/>
                  </a:moveTo>
                  <a:lnTo>
                    <a:pt x="228600" y="0"/>
                  </a:lnTo>
                  <a:lnTo>
                    <a:pt x="0" y="3581401"/>
                  </a:lnTo>
                  <a:lnTo>
                    <a:pt x="1352550" y="3586163"/>
                  </a:lnTo>
                  <a:lnTo>
                    <a:pt x="1028700" y="4763"/>
                  </a:lnTo>
                  <a:close/>
                </a:path>
              </a:pathLst>
            </a:custGeom>
            <a:solidFill>
              <a:srgbClr val="FFC000">
                <a:alpha val="11000"/>
              </a:srgbClr>
            </a:solidFill>
            <a:ln>
              <a:solidFill>
                <a:srgbClr val="CC99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</p:grpSp>
      <p:grpSp>
        <p:nvGrpSpPr>
          <p:cNvPr id="15" name="Cascade3"/>
          <p:cNvGrpSpPr/>
          <p:nvPr/>
        </p:nvGrpSpPr>
        <p:grpSpPr>
          <a:xfrm>
            <a:off x="5743456" y="1796164"/>
            <a:ext cx="2822699" cy="4896736"/>
            <a:chOff x="4307592" y="1347123"/>
            <a:chExt cx="2117024" cy="3672552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4307592" y="1497774"/>
              <a:ext cx="1102608" cy="0"/>
            </a:xfrm>
            <a:prstGeom prst="line">
              <a:avLst/>
            </a:prstGeom>
            <a:ln>
              <a:solidFill>
                <a:srgbClr val="FFCC66"/>
              </a:solidFill>
              <a:headEnd type="stealth" w="sm" len="sm"/>
              <a:tailEnd type="stealth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4508801" y="1347123"/>
              <a:ext cx="713657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shadow map 3</a:t>
              </a:r>
              <a:endParaRPr lang="sv-SE" sz="800" b="1" dirty="0"/>
            </a:p>
          </p:txBody>
        </p:sp>
        <p:sp>
          <p:nvSpPr>
            <p:cNvPr id="57" name="Cascade3"/>
            <p:cNvSpPr/>
            <p:nvPr/>
          </p:nvSpPr>
          <p:spPr>
            <a:xfrm>
              <a:off x="4314828" y="1547811"/>
              <a:ext cx="2109788" cy="3471864"/>
            </a:xfrm>
            <a:custGeom>
              <a:avLst/>
              <a:gdLst>
                <a:gd name="connsiteX0" fmla="*/ 1438275 w 1438275"/>
                <a:gd name="connsiteY0" fmla="*/ 9525 h 3590925"/>
                <a:gd name="connsiteX1" fmla="*/ 933450 w 1438275"/>
                <a:gd name="connsiteY1" fmla="*/ 0 h 3590925"/>
                <a:gd name="connsiteX2" fmla="*/ 0 w 1438275"/>
                <a:gd name="connsiteY2" fmla="*/ 3590925 h 3590925"/>
                <a:gd name="connsiteX3" fmla="*/ 876300 w 1438275"/>
                <a:gd name="connsiteY3" fmla="*/ 3590925 h 3590925"/>
                <a:gd name="connsiteX4" fmla="*/ 1438275 w 1438275"/>
                <a:gd name="connsiteY4" fmla="*/ 9525 h 3590925"/>
                <a:gd name="connsiteX0" fmla="*/ 1438275 w 1438275"/>
                <a:gd name="connsiteY0" fmla="*/ 138113 h 3719513"/>
                <a:gd name="connsiteX1" fmla="*/ 1214438 w 1438275"/>
                <a:gd name="connsiteY1" fmla="*/ 0 h 3719513"/>
                <a:gd name="connsiteX2" fmla="*/ 0 w 1438275"/>
                <a:gd name="connsiteY2" fmla="*/ 3719513 h 3719513"/>
                <a:gd name="connsiteX3" fmla="*/ 876300 w 1438275"/>
                <a:gd name="connsiteY3" fmla="*/ 3719513 h 3719513"/>
                <a:gd name="connsiteX4" fmla="*/ 1438275 w 1438275"/>
                <a:gd name="connsiteY4" fmla="*/ 138113 h 3719513"/>
                <a:gd name="connsiteX0" fmla="*/ 1943100 w 1943100"/>
                <a:gd name="connsiteY0" fmla="*/ 0 h 3729038"/>
                <a:gd name="connsiteX1" fmla="*/ 1214438 w 1943100"/>
                <a:gd name="connsiteY1" fmla="*/ 9525 h 3729038"/>
                <a:gd name="connsiteX2" fmla="*/ 0 w 1943100"/>
                <a:gd name="connsiteY2" fmla="*/ 3729038 h 3729038"/>
                <a:gd name="connsiteX3" fmla="*/ 876300 w 1943100"/>
                <a:gd name="connsiteY3" fmla="*/ 3729038 h 3729038"/>
                <a:gd name="connsiteX4" fmla="*/ 1943100 w 1943100"/>
                <a:gd name="connsiteY4" fmla="*/ 0 h 3729038"/>
                <a:gd name="connsiteX0" fmla="*/ 1943100 w 1943100"/>
                <a:gd name="connsiteY0" fmla="*/ 0 h 3729038"/>
                <a:gd name="connsiteX1" fmla="*/ 1214438 w 1943100"/>
                <a:gd name="connsiteY1" fmla="*/ 9525 h 3729038"/>
                <a:gd name="connsiteX2" fmla="*/ 0 w 1943100"/>
                <a:gd name="connsiteY2" fmla="*/ 3729038 h 3729038"/>
                <a:gd name="connsiteX3" fmla="*/ 1719262 w 1943100"/>
                <a:gd name="connsiteY3" fmla="*/ 3590926 h 3729038"/>
                <a:gd name="connsiteX4" fmla="*/ 1943100 w 1943100"/>
                <a:gd name="connsiteY4" fmla="*/ 0 h 3729038"/>
                <a:gd name="connsiteX0" fmla="*/ 1290638 w 1290638"/>
                <a:gd name="connsiteY0" fmla="*/ 0 h 3590926"/>
                <a:gd name="connsiteX1" fmla="*/ 561976 w 1290638"/>
                <a:gd name="connsiteY1" fmla="*/ 9525 h 3590926"/>
                <a:gd name="connsiteX2" fmla="*/ 0 w 1290638"/>
                <a:gd name="connsiteY2" fmla="*/ 3586163 h 3590926"/>
                <a:gd name="connsiteX3" fmla="*/ 1066800 w 1290638"/>
                <a:gd name="connsiteY3" fmla="*/ 3590926 h 3590926"/>
                <a:gd name="connsiteX4" fmla="*/ 1290638 w 1290638"/>
                <a:gd name="connsiteY4" fmla="*/ 0 h 3590926"/>
                <a:gd name="connsiteX0" fmla="*/ 1290638 w 1290638"/>
                <a:gd name="connsiteY0" fmla="*/ 161925 h 3752851"/>
                <a:gd name="connsiteX1" fmla="*/ 1071563 w 1290638"/>
                <a:gd name="connsiteY1" fmla="*/ 0 h 3752851"/>
                <a:gd name="connsiteX2" fmla="*/ 0 w 1290638"/>
                <a:gd name="connsiteY2" fmla="*/ 3748088 h 3752851"/>
                <a:gd name="connsiteX3" fmla="*/ 1066800 w 1290638"/>
                <a:gd name="connsiteY3" fmla="*/ 3752851 h 3752851"/>
                <a:gd name="connsiteX4" fmla="*/ 1290638 w 1290638"/>
                <a:gd name="connsiteY4" fmla="*/ 161925 h 3752851"/>
                <a:gd name="connsiteX0" fmla="*/ 1871663 w 1871663"/>
                <a:gd name="connsiteY0" fmla="*/ 4763 h 3752851"/>
                <a:gd name="connsiteX1" fmla="*/ 1071563 w 1871663"/>
                <a:gd name="connsiteY1" fmla="*/ 0 h 3752851"/>
                <a:gd name="connsiteX2" fmla="*/ 0 w 1871663"/>
                <a:gd name="connsiteY2" fmla="*/ 3748088 h 3752851"/>
                <a:gd name="connsiteX3" fmla="*/ 1066800 w 1871663"/>
                <a:gd name="connsiteY3" fmla="*/ 3752851 h 3752851"/>
                <a:gd name="connsiteX4" fmla="*/ 1871663 w 1871663"/>
                <a:gd name="connsiteY4" fmla="*/ 4763 h 3752851"/>
                <a:gd name="connsiteX0" fmla="*/ 1871663 w 2195513"/>
                <a:gd name="connsiteY0" fmla="*/ 4763 h 3748088"/>
                <a:gd name="connsiteX1" fmla="*/ 1071563 w 2195513"/>
                <a:gd name="connsiteY1" fmla="*/ 0 h 3748088"/>
                <a:gd name="connsiteX2" fmla="*/ 0 w 2195513"/>
                <a:gd name="connsiteY2" fmla="*/ 3748088 h 3748088"/>
                <a:gd name="connsiteX3" fmla="*/ 2195513 w 2195513"/>
                <a:gd name="connsiteY3" fmla="*/ 3586163 h 3748088"/>
                <a:gd name="connsiteX4" fmla="*/ 1871663 w 2195513"/>
                <a:gd name="connsiteY4" fmla="*/ 4763 h 3748088"/>
                <a:gd name="connsiteX0" fmla="*/ 1028700 w 1352550"/>
                <a:gd name="connsiteY0" fmla="*/ 4763 h 3586163"/>
                <a:gd name="connsiteX1" fmla="*/ 228600 w 1352550"/>
                <a:gd name="connsiteY1" fmla="*/ 0 h 3586163"/>
                <a:gd name="connsiteX2" fmla="*/ 0 w 1352550"/>
                <a:gd name="connsiteY2" fmla="*/ 3581401 h 3586163"/>
                <a:gd name="connsiteX3" fmla="*/ 1352550 w 1352550"/>
                <a:gd name="connsiteY3" fmla="*/ 3586163 h 3586163"/>
                <a:gd name="connsiteX4" fmla="*/ 1028700 w 1352550"/>
                <a:gd name="connsiteY4" fmla="*/ 4763 h 3586163"/>
                <a:gd name="connsiteX0" fmla="*/ 1895475 w 1895475"/>
                <a:gd name="connsiteY0" fmla="*/ 0 h 3748087"/>
                <a:gd name="connsiteX1" fmla="*/ 228600 w 1895475"/>
                <a:gd name="connsiteY1" fmla="*/ 161924 h 3748087"/>
                <a:gd name="connsiteX2" fmla="*/ 0 w 1895475"/>
                <a:gd name="connsiteY2" fmla="*/ 3743325 h 3748087"/>
                <a:gd name="connsiteX3" fmla="*/ 1352550 w 1895475"/>
                <a:gd name="connsiteY3" fmla="*/ 3748087 h 3748087"/>
                <a:gd name="connsiteX4" fmla="*/ 1895475 w 1895475"/>
                <a:gd name="connsiteY4" fmla="*/ 0 h 3748087"/>
                <a:gd name="connsiteX0" fmla="*/ 1895475 w 1895475"/>
                <a:gd name="connsiteY0" fmla="*/ 0 h 3748087"/>
                <a:gd name="connsiteX1" fmla="*/ 804862 w 1895475"/>
                <a:gd name="connsiteY1" fmla="*/ 19049 h 3748087"/>
                <a:gd name="connsiteX2" fmla="*/ 0 w 1895475"/>
                <a:gd name="connsiteY2" fmla="*/ 3743325 h 3748087"/>
                <a:gd name="connsiteX3" fmla="*/ 1352550 w 1895475"/>
                <a:gd name="connsiteY3" fmla="*/ 3748087 h 3748087"/>
                <a:gd name="connsiteX4" fmla="*/ 1895475 w 1895475"/>
                <a:gd name="connsiteY4" fmla="*/ 0 h 3748087"/>
                <a:gd name="connsiteX0" fmla="*/ 1895475 w 2924175"/>
                <a:gd name="connsiteY0" fmla="*/ 0 h 3743325"/>
                <a:gd name="connsiteX1" fmla="*/ 804862 w 2924175"/>
                <a:gd name="connsiteY1" fmla="*/ 19049 h 3743325"/>
                <a:gd name="connsiteX2" fmla="*/ 0 w 2924175"/>
                <a:gd name="connsiteY2" fmla="*/ 3743325 h 3743325"/>
                <a:gd name="connsiteX3" fmla="*/ 2924175 w 2924175"/>
                <a:gd name="connsiteY3" fmla="*/ 3586162 h 3743325"/>
                <a:gd name="connsiteX4" fmla="*/ 1895475 w 2924175"/>
                <a:gd name="connsiteY4" fmla="*/ 0 h 3743325"/>
                <a:gd name="connsiteX0" fmla="*/ 1090613 w 2119313"/>
                <a:gd name="connsiteY0" fmla="*/ 0 h 3590925"/>
                <a:gd name="connsiteX1" fmla="*/ 0 w 2119313"/>
                <a:gd name="connsiteY1" fmla="*/ 19049 h 3590925"/>
                <a:gd name="connsiteX2" fmla="*/ 266701 w 2119313"/>
                <a:gd name="connsiteY2" fmla="*/ 3590925 h 3590925"/>
                <a:gd name="connsiteX3" fmla="*/ 2119313 w 2119313"/>
                <a:gd name="connsiteY3" fmla="*/ 3586162 h 3590925"/>
                <a:gd name="connsiteX4" fmla="*/ 1090613 w 2119313"/>
                <a:gd name="connsiteY4" fmla="*/ 0 h 3590925"/>
                <a:gd name="connsiteX0" fmla="*/ 1123950 w 2119313"/>
                <a:gd name="connsiteY0" fmla="*/ 100014 h 3571876"/>
                <a:gd name="connsiteX1" fmla="*/ 0 w 2119313"/>
                <a:gd name="connsiteY1" fmla="*/ 0 h 3571876"/>
                <a:gd name="connsiteX2" fmla="*/ 266701 w 2119313"/>
                <a:gd name="connsiteY2" fmla="*/ 3571876 h 3571876"/>
                <a:gd name="connsiteX3" fmla="*/ 2119313 w 2119313"/>
                <a:gd name="connsiteY3" fmla="*/ 3567113 h 3571876"/>
                <a:gd name="connsiteX4" fmla="*/ 1123950 w 2119313"/>
                <a:gd name="connsiteY4" fmla="*/ 100014 h 3571876"/>
                <a:gd name="connsiteX0" fmla="*/ 1114425 w 2109788"/>
                <a:gd name="connsiteY0" fmla="*/ 2 h 3471864"/>
                <a:gd name="connsiteX1" fmla="*/ 0 w 2109788"/>
                <a:gd name="connsiteY1" fmla="*/ 0 h 3471864"/>
                <a:gd name="connsiteX2" fmla="*/ 257176 w 2109788"/>
                <a:gd name="connsiteY2" fmla="*/ 3471864 h 3471864"/>
                <a:gd name="connsiteX3" fmla="*/ 2109788 w 2109788"/>
                <a:gd name="connsiteY3" fmla="*/ 3467101 h 3471864"/>
                <a:gd name="connsiteX4" fmla="*/ 1114425 w 2109788"/>
                <a:gd name="connsiteY4" fmla="*/ 2 h 3471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9788" h="3471864">
                  <a:moveTo>
                    <a:pt x="1114425" y="2"/>
                  </a:moveTo>
                  <a:lnTo>
                    <a:pt x="0" y="0"/>
                  </a:lnTo>
                  <a:lnTo>
                    <a:pt x="257176" y="3471864"/>
                  </a:lnTo>
                  <a:lnTo>
                    <a:pt x="2109788" y="3467101"/>
                  </a:lnTo>
                  <a:lnTo>
                    <a:pt x="1114425" y="2"/>
                  </a:lnTo>
                  <a:close/>
                </a:path>
              </a:pathLst>
            </a:custGeom>
            <a:solidFill>
              <a:srgbClr val="FFC000">
                <a:alpha val="11000"/>
              </a:srgbClr>
            </a:solidFill>
            <a:ln>
              <a:solidFill>
                <a:srgbClr val="CC99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</p:grpSp>
      <p:grpSp>
        <p:nvGrpSpPr>
          <p:cNvPr id="76" name="LightProjection"/>
          <p:cNvGrpSpPr/>
          <p:nvPr/>
        </p:nvGrpSpPr>
        <p:grpSpPr>
          <a:xfrm>
            <a:off x="2771776" y="1860551"/>
            <a:ext cx="1114425" cy="3644900"/>
            <a:chOff x="2078831" y="1395413"/>
            <a:chExt cx="835819" cy="2733675"/>
          </a:xfrm>
        </p:grpSpPr>
        <p:cxnSp>
          <p:nvCxnSpPr>
            <p:cNvPr id="67" name="Straight Connector 66"/>
            <p:cNvCxnSpPr/>
            <p:nvPr/>
          </p:nvCxnSpPr>
          <p:spPr>
            <a:xfrm flipV="1">
              <a:off x="2469356" y="1395413"/>
              <a:ext cx="440532" cy="257922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56" idx="0"/>
            </p:cNvCxnSpPr>
            <p:nvPr/>
          </p:nvCxnSpPr>
          <p:spPr>
            <a:xfrm flipV="1">
              <a:off x="2078831" y="1395413"/>
              <a:ext cx="654844" cy="2733675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2733277" y="1395413"/>
              <a:ext cx="181373" cy="76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l"/>
            <a:r>
              <a:rPr lang="sv-SE" dirty="0" smtClean="0"/>
              <a:t>Cascaded Shadow Maps</a:t>
            </a:r>
            <a:endParaRPr lang="sv-SE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grpSp>
        <p:nvGrpSpPr>
          <p:cNvPr id="60" name="pixels"/>
          <p:cNvGrpSpPr/>
          <p:nvPr/>
        </p:nvGrpSpPr>
        <p:grpSpPr>
          <a:xfrm>
            <a:off x="1491127" y="4128270"/>
            <a:ext cx="1326004" cy="1269231"/>
            <a:chOff x="1118345" y="3096202"/>
            <a:chExt cx="994503" cy="951923"/>
          </a:xfrm>
        </p:grpSpPr>
        <p:sp>
          <p:nvSpPr>
            <p:cNvPr id="61" name="TextBox 60"/>
            <p:cNvSpPr txBox="1"/>
            <p:nvPr/>
          </p:nvSpPr>
          <p:spPr>
            <a:xfrm>
              <a:off x="1118345" y="3096202"/>
              <a:ext cx="994503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b="1" dirty="0"/>
                <a:t>512 pixels</a:t>
              </a:r>
              <a:endParaRPr lang="sv-SE" sz="1867" b="1" dirty="0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1553051" y="3402806"/>
              <a:ext cx="254318" cy="645319"/>
            </a:xfrm>
            <a:custGeom>
              <a:avLst/>
              <a:gdLst>
                <a:gd name="connsiteX0" fmla="*/ 254318 w 254318"/>
                <a:gd name="connsiteY0" fmla="*/ 645319 h 645319"/>
                <a:gd name="connsiteX1" fmla="*/ 20955 w 254318"/>
                <a:gd name="connsiteY1" fmla="*/ 426244 h 645319"/>
                <a:gd name="connsiteX2" fmla="*/ 25718 w 254318"/>
                <a:gd name="connsiteY2" fmla="*/ 0 h 645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18" h="645319">
                  <a:moveTo>
                    <a:pt x="254318" y="645319"/>
                  </a:moveTo>
                  <a:cubicBezTo>
                    <a:pt x="156686" y="589558"/>
                    <a:pt x="59055" y="533797"/>
                    <a:pt x="20955" y="426244"/>
                  </a:cubicBezTo>
                  <a:cubicBezTo>
                    <a:pt x="-17145" y="318691"/>
                    <a:pt x="4286" y="159345"/>
                    <a:pt x="25718" y="0"/>
                  </a:cubicBezTo>
                </a:path>
              </a:pathLst>
            </a:custGeom>
            <a:noFill/>
            <a:ln w="25400">
              <a:head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</p:grpSp>
      <p:grpSp>
        <p:nvGrpSpPr>
          <p:cNvPr id="66" name="texels"/>
          <p:cNvGrpSpPr/>
          <p:nvPr/>
        </p:nvGrpSpPr>
        <p:grpSpPr>
          <a:xfrm>
            <a:off x="2161051" y="2002349"/>
            <a:ext cx="1649692" cy="511359"/>
            <a:chOff x="1620788" y="1501761"/>
            <a:chExt cx="1237269" cy="383519"/>
          </a:xfrm>
        </p:grpSpPr>
        <p:sp>
          <p:nvSpPr>
            <p:cNvPr id="69" name="TextBox 68"/>
            <p:cNvSpPr txBox="1"/>
            <p:nvPr/>
          </p:nvSpPr>
          <p:spPr>
            <a:xfrm>
              <a:off x="1620788" y="1600538"/>
              <a:ext cx="995706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b="1" dirty="0"/>
                <a:t>512 </a:t>
              </a:r>
              <a:r>
                <a:rPr lang="en-US" sz="1867" b="1" dirty="0" err="1"/>
                <a:t>texels</a:t>
              </a:r>
              <a:endParaRPr lang="sv-SE" sz="1867" b="1" dirty="0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2598977" y="1501761"/>
              <a:ext cx="259080" cy="268245"/>
            </a:xfrm>
            <a:custGeom>
              <a:avLst/>
              <a:gdLst>
                <a:gd name="connsiteX0" fmla="*/ 254318 w 254318"/>
                <a:gd name="connsiteY0" fmla="*/ 645319 h 645319"/>
                <a:gd name="connsiteX1" fmla="*/ 20955 w 254318"/>
                <a:gd name="connsiteY1" fmla="*/ 426244 h 645319"/>
                <a:gd name="connsiteX2" fmla="*/ 25718 w 254318"/>
                <a:gd name="connsiteY2" fmla="*/ 0 h 645319"/>
                <a:gd name="connsiteX0" fmla="*/ 254318 w 254318"/>
                <a:gd name="connsiteY0" fmla="*/ 3188 h 687208"/>
                <a:gd name="connsiteX1" fmla="*/ 20955 w 254318"/>
                <a:gd name="connsiteY1" fmla="*/ 683273 h 687208"/>
                <a:gd name="connsiteX2" fmla="*/ 25718 w 254318"/>
                <a:gd name="connsiteY2" fmla="*/ 257029 h 687208"/>
                <a:gd name="connsiteX0" fmla="*/ 230551 w 230551"/>
                <a:gd name="connsiteY0" fmla="*/ 9225 h 329733"/>
                <a:gd name="connsiteX1" fmla="*/ 180068 w 230551"/>
                <a:gd name="connsiteY1" fmla="*/ 209250 h 329733"/>
                <a:gd name="connsiteX2" fmla="*/ 1951 w 230551"/>
                <a:gd name="connsiteY2" fmla="*/ 263066 h 329733"/>
                <a:gd name="connsiteX0" fmla="*/ 260785 w 260785"/>
                <a:gd name="connsiteY0" fmla="*/ 9269 h 335967"/>
                <a:gd name="connsiteX1" fmla="*/ 210302 w 260785"/>
                <a:gd name="connsiteY1" fmla="*/ 209294 h 335967"/>
                <a:gd name="connsiteX2" fmla="*/ 1705 w 260785"/>
                <a:gd name="connsiteY2" fmla="*/ 270730 h 335967"/>
                <a:gd name="connsiteX0" fmla="*/ 259080 w 259080"/>
                <a:gd name="connsiteY0" fmla="*/ 9269 h 277044"/>
                <a:gd name="connsiteX1" fmla="*/ 208597 w 259080"/>
                <a:gd name="connsiteY1" fmla="*/ 209294 h 277044"/>
                <a:gd name="connsiteX2" fmla="*/ 0 w 259080"/>
                <a:gd name="connsiteY2" fmla="*/ 270730 h 277044"/>
                <a:gd name="connsiteX0" fmla="*/ 259080 w 259080"/>
                <a:gd name="connsiteY0" fmla="*/ 10808 h 284351"/>
                <a:gd name="connsiteX1" fmla="*/ 208597 w 259080"/>
                <a:gd name="connsiteY1" fmla="*/ 210833 h 284351"/>
                <a:gd name="connsiteX2" fmla="*/ 0 w 259080"/>
                <a:gd name="connsiteY2" fmla="*/ 272269 h 284351"/>
                <a:gd name="connsiteX0" fmla="*/ 259080 w 259080"/>
                <a:gd name="connsiteY0" fmla="*/ 0 h 273543"/>
                <a:gd name="connsiteX1" fmla="*/ 208597 w 259080"/>
                <a:gd name="connsiteY1" fmla="*/ 200025 h 273543"/>
                <a:gd name="connsiteX2" fmla="*/ 0 w 259080"/>
                <a:gd name="connsiteY2" fmla="*/ 261461 h 273543"/>
                <a:gd name="connsiteX0" fmla="*/ 259080 w 259080"/>
                <a:gd name="connsiteY0" fmla="*/ 0 h 273543"/>
                <a:gd name="connsiteX1" fmla="*/ 208597 w 259080"/>
                <a:gd name="connsiteY1" fmla="*/ 200025 h 273543"/>
                <a:gd name="connsiteX2" fmla="*/ 0 w 259080"/>
                <a:gd name="connsiteY2" fmla="*/ 261461 h 273543"/>
                <a:gd name="connsiteX0" fmla="*/ 259080 w 259080"/>
                <a:gd name="connsiteY0" fmla="*/ 0 h 268245"/>
                <a:gd name="connsiteX1" fmla="*/ 208597 w 259080"/>
                <a:gd name="connsiteY1" fmla="*/ 200025 h 268245"/>
                <a:gd name="connsiteX2" fmla="*/ 0 w 259080"/>
                <a:gd name="connsiteY2" fmla="*/ 261461 h 26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080" h="268245">
                  <a:moveTo>
                    <a:pt x="259080" y="0"/>
                  </a:moveTo>
                  <a:cubicBezTo>
                    <a:pt x="209549" y="202842"/>
                    <a:pt x="221774" y="151686"/>
                    <a:pt x="208597" y="200025"/>
                  </a:cubicBezTo>
                  <a:cubicBezTo>
                    <a:pt x="195420" y="248364"/>
                    <a:pt x="123348" y="283646"/>
                    <a:pt x="0" y="261461"/>
                  </a:cubicBezTo>
                </a:path>
              </a:pathLst>
            </a:custGeom>
            <a:noFill/>
            <a:ln w="25400">
              <a:head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</p:grpSp>
    </p:spTree>
    <p:extLst>
      <p:ext uri="{BB962C8B-B14F-4D97-AF65-F5344CB8AC3E}">
        <p14:creationId xmlns:p14="http://schemas.microsoft.com/office/powerpoint/2010/main" val="26720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 smtClean="0"/>
              <a:t>Show them DX sample: </a:t>
            </a:r>
          </a:p>
          <a:p>
            <a:pPr lvl="1"/>
            <a:r>
              <a:rPr lang="sv-SE" dirty="0" smtClean="0">
                <a:hlinkClick r:id="rId2"/>
              </a:rPr>
              <a:t>https</a:t>
            </a:r>
            <a:r>
              <a:rPr lang="sv-SE" dirty="0">
                <a:hlinkClick r:id="rId2"/>
              </a:rPr>
              <a:t>://</a:t>
            </a:r>
            <a:r>
              <a:rPr lang="sv-SE" dirty="0" smtClean="0">
                <a:hlinkClick r:id="rId2"/>
              </a:rPr>
              <a:t>github.com/walbourn/directx-sdk-samples</a:t>
            </a:r>
            <a:endParaRPr lang="sv-SE" dirty="0" smtClean="0"/>
          </a:p>
          <a:p>
            <a:pPr lvl="1"/>
            <a:r>
              <a:rPr lang="sv-SE" dirty="0" smtClean="0"/>
              <a:t>Set PCF 0, 1 </a:t>
            </a:r>
            <a:r>
              <a:rPr lang="sv-SE" dirty="0" err="1" smtClean="0"/>
              <a:t>Layer</a:t>
            </a:r>
            <a:r>
              <a:rPr lang="sv-SE" dirty="0" smtClean="0"/>
              <a:t>, Offset:0, </a:t>
            </a:r>
            <a:r>
              <a:rPr lang="sv-SE" dirty="0" err="1" smtClean="0"/>
              <a:t>Pancacing</a:t>
            </a:r>
            <a:r>
              <a:rPr lang="sv-SE" dirty="0" smtClean="0"/>
              <a:t>, MAP, 1024</a:t>
            </a:r>
          </a:p>
          <a:p>
            <a:pPr lvl="1"/>
            <a:r>
              <a:rPr lang="sv-SE" dirty="0" smtClean="0"/>
              <a:t>Show from a </a:t>
            </a:r>
            <a:r>
              <a:rPr lang="sv-SE" dirty="0" err="1" smtClean="0"/>
              <a:t>distance</a:t>
            </a:r>
            <a:r>
              <a:rPr lang="sv-SE" dirty="0" smtClean="0"/>
              <a:t>: ok (</a:t>
            </a:r>
            <a:r>
              <a:rPr lang="sv-SE" dirty="0" err="1" smtClean="0"/>
              <a:t>ish</a:t>
            </a:r>
            <a:r>
              <a:rPr lang="sv-SE" dirty="0" smtClean="0"/>
              <a:t>)</a:t>
            </a:r>
          </a:p>
          <a:p>
            <a:pPr lvl="1"/>
            <a:r>
              <a:rPr lang="sv-SE" dirty="0" smtClean="0"/>
              <a:t>Zoom in: Bad!</a:t>
            </a:r>
          </a:p>
          <a:p>
            <a:pPr lvl="1"/>
            <a:r>
              <a:rPr lang="sv-SE" dirty="0" smtClean="0"/>
              <a:t>4096: Still not </a:t>
            </a:r>
            <a:r>
              <a:rPr lang="sv-SE" dirty="0" err="1" smtClean="0"/>
              <a:t>enough</a:t>
            </a:r>
            <a:endParaRPr lang="sv-SE" dirty="0" smtClean="0"/>
          </a:p>
          <a:p>
            <a:pPr lvl="1"/>
            <a:r>
              <a:rPr lang="sv-SE" dirty="0" err="1" smtClean="0"/>
              <a:t>Visualize</a:t>
            </a:r>
            <a:r>
              <a:rPr lang="sv-SE" dirty="0" smtClean="0"/>
              <a:t> </a:t>
            </a:r>
            <a:r>
              <a:rPr lang="sv-SE" dirty="0" err="1" smtClean="0"/>
              <a:t>cascades</a:t>
            </a:r>
            <a:endParaRPr lang="sv-SE" dirty="0" smtClean="0"/>
          </a:p>
          <a:p>
            <a:pPr lvl="2"/>
            <a:r>
              <a:rPr lang="sv-SE" dirty="0" smtClean="0"/>
              <a:t>10/20/40/80</a:t>
            </a:r>
          </a:p>
          <a:p>
            <a:pPr lvl="2"/>
            <a:r>
              <a:rPr lang="sv-SE" dirty="0" err="1" smtClean="0"/>
              <a:t>View</a:t>
            </a:r>
            <a:r>
              <a:rPr lang="sv-SE" dirty="0" smtClean="0"/>
              <a:t> from </a:t>
            </a:r>
            <a:r>
              <a:rPr lang="sv-SE" dirty="0" err="1" smtClean="0"/>
              <a:t>above</a:t>
            </a:r>
            <a:endParaRPr lang="sv-SE" dirty="0" smtClean="0"/>
          </a:p>
          <a:p>
            <a:pPr lvl="1"/>
            <a:r>
              <a:rPr lang="sv-SE" dirty="0" err="1" smtClean="0"/>
              <a:t>Turn</a:t>
            </a:r>
            <a:r>
              <a:rPr lang="sv-SE" dirty="0" smtClean="0"/>
              <a:t> off </a:t>
            </a:r>
            <a:r>
              <a:rPr lang="sv-SE" dirty="0" err="1" smtClean="0"/>
              <a:t>visualize</a:t>
            </a:r>
            <a:r>
              <a:rPr lang="sv-SE" dirty="0" smtClean="0"/>
              <a:t> and show </a:t>
            </a:r>
            <a:r>
              <a:rPr lang="sv-SE" dirty="0" err="1" smtClean="0"/>
              <a:t>visible</a:t>
            </a:r>
            <a:r>
              <a:rPr lang="sv-SE" dirty="0" smtClean="0"/>
              <a:t> </a:t>
            </a:r>
            <a:r>
              <a:rPr lang="sv-SE" dirty="0" err="1" smtClean="0"/>
              <a:t>transitions</a:t>
            </a:r>
            <a:endParaRPr lang="sv-SE" dirty="0" smtClean="0"/>
          </a:p>
          <a:p>
            <a:pPr lvl="1"/>
            <a:r>
              <a:rPr lang="sv-SE" dirty="0" smtClean="0"/>
              <a:t>Set PCF 9, show </a:t>
            </a:r>
            <a:r>
              <a:rPr lang="sv-SE" dirty="0" err="1" smtClean="0"/>
              <a:t>transitions</a:t>
            </a:r>
            <a:r>
              <a:rPr lang="sv-SE" dirty="0" smtClean="0"/>
              <a:t> </a:t>
            </a:r>
            <a:r>
              <a:rPr lang="sv-SE" dirty="0" err="1" smtClean="0"/>
              <a:t>even</a:t>
            </a:r>
            <a:r>
              <a:rPr lang="sv-SE" dirty="0" smtClean="0"/>
              <a:t> </a:t>
            </a:r>
            <a:r>
              <a:rPr lang="sv-SE" dirty="0" err="1" smtClean="0"/>
              <a:t>worse</a:t>
            </a:r>
            <a:endParaRPr lang="sv-SE" dirty="0" smtClean="0"/>
          </a:p>
          <a:p>
            <a:pPr lvl="1"/>
            <a:r>
              <a:rPr lang="sv-SE" dirty="0" err="1" smtClean="0"/>
              <a:t>Explain</a:t>
            </a:r>
            <a:r>
              <a:rPr lang="sv-SE" dirty="0" smtClean="0"/>
              <a:t> </a:t>
            </a:r>
            <a:r>
              <a:rPr lang="sv-SE" dirty="0" err="1" smtClean="0"/>
              <a:t>cascade</a:t>
            </a:r>
            <a:r>
              <a:rPr lang="sv-SE" dirty="0" smtClean="0"/>
              <a:t> </a:t>
            </a:r>
            <a:r>
              <a:rPr lang="sv-SE" dirty="0" err="1" smtClean="0"/>
              <a:t>blending</a:t>
            </a:r>
            <a:r>
              <a:rPr lang="sv-SE" dirty="0" smtClean="0"/>
              <a:t>, show </a:t>
            </a:r>
            <a:r>
              <a:rPr lang="sv-SE" dirty="0" err="1" smtClean="0"/>
              <a:t>result</a:t>
            </a:r>
            <a:endParaRPr lang="sv-SE" dirty="0" smtClean="0"/>
          </a:p>
          <a:p>
            <a:pPr lvl="1"/>
            <a:r>
              <a:rPr lang="sv-SE" dirty="0" smtClean="0"/>
              <a:t>Set </a:t>
            </a:r>
            <a:r>
              <a:rPr lang="sv-SE" dirty="0" err="1" smtClean="0"/>
              <a:t>up</a:t>
            </a:r>
            <a:r>
              <a:rPr lang="sv-SE" dirty="0" smtClean="0"/>
              <a:t> </a:t>
            </a:r>
            <a:r>
              <a:rPr lang="sv-SE" dirty="0" err="1" smtClean="0"/>
              <a:t>nice</a:t>
            </a:r>
            <a:r>
              <a:rPr lang="sv-SE" dirty="0" smtClean="0"/>
              <a:t> </a:t>
            </a:r>
            <a:r>
              <a:rPr lang="sv-SE" dirty="0" err="1" smtClean="0"/>
              <a:t>shadows</a:t>
            </a:r>
            <a:r>
              <a:rPr lang="sv-SE" dirty="0" smtClean="0"/>
              <a:t>: </a:t>
            </a:r>
          </a:p>
          <a:p>
            <a:pPr lvl="2"/>
            <a:r>
              <a:rPr lang="sv-SE" dirty="0" smtClean="0"/>
              <a:t>8 </a:t>
            </a:r>
            <a:r>
              <a:rPr lang="sv-SE" dirty="0" err="1" smtClean="0"/>
              <a:t>cascades</a:t>
            </a:r>
            <a:endParaRPr lang="sv-SE" dirty="0" smtClean="0"/>
          </a:p>
          <a:p>
            <a:pPr lvl="2"/>
            <a:r>
              <a:rPr lang="sv-SE" dirty="0" smtClean="0"/>
              <a:t>1,2,4,8,16,…</a:t>
            </a:r>
          </a:p>
          <a:p>
            <a:pPr lvl="2"/>
            <a:r>
              <a:rPr lang="sv-SE" dirty="0" smtClean="0"/>
              <a:t>1024x1024</a:t>
            </a:r>
          </a:p>
          <a:p>
            <a:pPr lvl="2"/>
            <a:r>
              <a:rPr lang="sv-SE" dirty="0" smtClean="0"/>
              <a:t>PCF 13</a:t>
            </a:r>
          </a:p>
          <a:p>
            <a:pPr lvl="1"/>
            <a:r>
              <a:rPr lang="sv-SE" dirty="0" smtClean="0"/>
              <a:t>Justs </a:t>
            </a:r>
            <a:r>
              <a:rPr lang="sv-SE" dirty="0" err="1" smtClean="0"/>
              <a:t>one</a:t>
            </a:r>
            <a:r>
              <a:rPr lang="sv-SE" dirty="0" smtClean="0"/>
              <a:t> problem: FPS </a:t>
            </a:r>
          </a:p>
          <a:p>
            <a:pPr lvl="1"/>
            <a:r>
              <a:rPr lang="sv-SE" dirty="0" smtClean="0"/>
              <a:t>Show PCF=1 =&gt; PCF fine</a:t>
            </a:r>
          </a:p>
          <a:p>
            <a:pPr lvl="1"/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68B3F-47DF-4F1D-8EAB-DDED75290071}" type="datetime1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1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Deferred</a:t>
            </a:r>
            <a:r>
              <a:rPr lang="sv-SE" dirty="0"/>
              <a:t> </a:t>
            </a:r>
            <a:r>
              <a:rPr lang="sv-SE" dirty="0" err="1" smtClean="0"/>
              <a:t>Shading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CB0E-4513-4F56-8807-65E57BC29C1C}" type="datetime1">
              <a:rPr lang="sv-SE" smtClean="0"/>
              <a:t>2017-02-07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97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/>
          <p:cNvSpPr/>
          <p:nvPr/>
        </p:nvSpPr>
        <p:spPr>
          <a:xfrm>
            <a:off x="2" y="2185"/>
            <a:ext cx="12172949" cy="141545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grpSp>
        <p:nvGrpSpPr>
          <p:cNvPr id="4" name="View Cascades"/>
          <p:cNvGrpSpPr/>
          <p:nvPr/>
        </p:nvGrpSpPr>
        <p:grpSpPr>
          <a:xfrm>
            <a:off x="4764" y="0"/>
            <a:ext cx="12182473" cy="6858000"/>
            <a:chOff x="3572" y="0"/>
            <a:chExt cx="9136855" cy="5143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" y="0"/>
              <a:ext cx="9136855" cy="5143500"/>
            </a:xfrm>
            <a:prstGeom prst="rect">
              <a:avLst/>
            </a:prstGeom>
          </p:spPr>
        </p:pic>
        <p:sp>
          <p:nvSpPr>
            <p:cNvPr id="29" name="View Frustum Text"/>
            <p:cNvSpPr txBox="1"/>
            <p:nvPr/>
          </p:nvSpPr>
          <p:spPr>
            <a:xfrm>
              <a:off x="7522588" y="4963868"/>
              <a:ext cx="572513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33" b="1" dirty="0">
                  <a:solidFill>
                    <a:schemeClr val="bg1">
                      <a:lumMod val="95000"/>
                    </a:schemeClr>
                  </a:solidFill>
                </a:rPr>
                <a:t>cascade 3</a:t>
              </a:r>
              <a:endParaRPr lang="sv-SE" sz="933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0" name="View Frustum Text"/>
            <p:cNvSpPr txBox="1"/>
            <p:nvPr/>
          </p:nvSpPr>
          <p:spPr>
            <a:xfrm rot="705736">
              <a:off x="5526730" y="4725742"/>
              <a:ext cx="572513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33" b="1" dirty="0">
                  <a:solidFill>
                    <a:schemeClr val="bg1">
                      <a:lumMod val="95000"/>
                    </a:schemeClr>
                  </a:solidFill>
                </a:rPr>
                <a:t>cascade 2</a:t>
              </a:r>
              <a:endParaRPr lang="sv-SE" sz="933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View Frustum Text"/>
            <p:cNvSpPr txBox="1"/>
            <p:nvPr/>
          </p:nvSpPr>
          <p:spPr>
            <a:xfrm rot="709834">
              <a:off x="4021336" y="4413714"/>
              <a:ext cx="572513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33" b="1" dirty="0">
                  <a:solidFill>
                    <a:schemeClr val="bg1">
                      <a:lumMod val="95000"/>
                    </a:schemeClr>
                  </a:solidFill>
                </a:rPr>
                <a:t>cascade 1</a:t>
              </a:r>
              <a:endParaRPr lang="sv-SE" sz="933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2" name="View Frustum Text"/>
            <p:cNvSpPr txBox="1"/>
            <p:nvPr/>
          </p:nvSpPr>
          <p:spPr>
            <a:xfrm rot="709834">
              <a:off x="2561764" y="4116567"/>
              <a:ext cx="572513" cy="17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33" b="1" dirty="0">
                  <a:solidFill>
                    <a:schemeClr val="bg1">
                      <a:lumMod val="95000"/>
                    </a:schemeClr>
                  </a:solidFill>
                </a:rPr>
                <a:t>cascade 0</a:t>
              </a:r>
              <a:endParaRPr lang="sv-SE" sz="933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l"/>
            <a:r>
              <a:rPr lang="sv-SE" dirty="0" smtClean="0"/>
              <a:t>Cascaded Shadow Maps</a:t>
            </a:r>
            <a:endParaRPr lang="sv-SE" dirty="0"/>
          </a:p>
        </p:txBody>
      </p:sp>
      <p:grpSp>
        <p:nvGrpSpPr>
          <p:cNvPr id="123" name="Group 122"/>
          <p:cNvGrpSpPr/>
          <p:nvPr/>
        </p:nvGrpSpPr>
        <p:grpSpPr>
          <a:xfrm>
            <a:off x="4763" y="0"/>
            <a:ext cx="12182475" cy="6858000"/>
            <a:chOff x="3572" y="0"/>
            <a:chExt cx="9136856" cy="5143500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" y="0"/>
              <a:ext cx="9136856" cy="5143500"/>
            </a:xfrm>
            <a:prstGeom prst="rect">
              <a:avLst/>
            </a:prstGeom>
          </p:spPr>
        </p:pic>
        <p:grpSp>
          <p:nvGrpSpPr>
            <p:cNvPr id="125" name="LightIcons"/>
            <p:cNvGrpSpPr/>
            <p:nvPr/>
          </p:nvGrpSpPr>
          <p:grpSpPr>
            <a:xfrm>
              <a:off x="2553326" y="971641"/>
              <a:ext cx="6191649" cy="279364"/>
              <a:chOff x="2553326" y="971641"/>
              <a:chExt cx="6191649" cy="279364"/>
            </a:xfrm>
          </p:grpSpPr>
          <p:sp>
            <p:nvSpPr>
              <p:cNvPr id="129" name="Sun 128"/>
              <p:cNvSpPr/>
              <p:nvPr/>
            </p:nvSpPr>
            <p:spPr>
              <a:xfrm>
                <a:off x="5460366" y="977353"/>
                <a:ext cx="273652" cy="273652"/>
              </a:xfrm>
              <a:prstGeom prst="sun">
                <a:avLst/>
              </a:prstGeom>
              <a:gradFill>
                <a:gsLst>
                  <a:gs pos="0">
                    <a:srgbClr val="FFCC66"/>
                  </a:gs>
                  <a:gs pos="100000">
                    <a:srgbClr val="FFCC66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  <p:sp>
            <p:nvSpPr>
              <p:cNvPr id="130" name="Down Arrow 129"/>
              <p:cNvSpPr/>
              <p:nvPr/>
            </p:nvSpPr>
            <p:spPr>
              <a:xfrm rot="709450">
                <a:off x="2553326" y="971641"/>
                <a:ext cx="93442" cy="259936"/>
              </a:xfrm>
              <a:prstGeom prst="downArrow">
                <a:avLst/>
              </a:prstGeom>
              <a:gradFill>
                <a:gsLst>
                  <a:gs pos="0">
                    <a:srgbClr val="FFCC66"/>
                  </a:gs>
                  <a:gs pos="100000">
                    <a:srgbClr val="FF9900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  <p:sp>
            <p:nvSpPr>
              <p:cNvPr id="131" name="Down Arrow 130"/>
              <p:cNvSpPr/>
              <p:nvPr/>
            </p:nvSpPr>
            <p:spPr>
              <a:xfrm rot="20567628">
                <a:off x="8651533" y="985358"/>
                <a:ext cx="93442" cy="259936"/>
              </a:xfrm>
              <a:prstGeom prst="downArrow">
                <a:avLst/>
              </a:prstGeom>
              <a:gradFill>
                <a:gsLst>
                  <a:gs pos="0">
                    <a:srgbClr val="FFCC66"/>
                  </a:gs>
                  <a:gs pos="100000">
                    <a:srgbClr val="FF9900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  <p:sp>
            <p:nvSpPr>
              <p:cNvPr id="132" name="Down Arrow 131"/>
              <p:cNvSpPr/>
              <p:nvPr/>
            </p:nvSpPr>
            <p:spPr>
              <a:xfrm rot="519801">
                <a:off x="3609827" y="978774"/>
                <a:ext cx="93442" cy="259936"/>
              </a:xfrm>
              <a:prstGeom prst="downArrow">
                <a:avLst/>
              </a:prstGeom>
              <a:gradFill>
                <a:gsLst>
                  <a:gs pos="0">
                    <a:srgbClr val="FFCC66"/>
                  </a:gs>
                  <a:gs pos="100000">
                    <a:srgbClr val="FF9900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  <p:sp>
            <p:nvSpPr>
              <p:cNvPr id="133" name="Down Arrow 132"/>
              <p:cNvSpPr/>
              <p:nvPr/>
            </p:nvSpPr>
            <p:spPr>
              <a:xfrm rot="21065251">
                <a:off x="7715908" y="991026"/>
                <a:ext cx="93442" cy="259936"/>
              </a:xfrm>
              <a:prstGeom prst="downArrow">
                <a:avLst/>
              </a:prstGeom>
              <a:gradFill>
                <a:gsLst>
                  <a:gs pos="0">
                    <a:srgbClr val="FFCC66"/>
                  </a:gs>
                  <a:gs pos="100000">
                    <a:srgbClr val="FF9900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  <p:sp>
            <p:nvSpPr>
              <p:cNvPr id="134" name="Down Arrow 133"/>
              <p:cNvSpPr/>
              <p:nvPr/>
            </p:nvSpPr>
            <p:spPr>
              <a:xfrm>
                <a:off x="4632737" y="991069"/>
                <a:ext cx="93442" cy="259936"/>
              </a:xfrm>
              <a:prstGeom prst="downArrow">
                <a:avLst/>
              </a:prstGeom>
              <a:gradFill>
                <a:gsLst>
                  <a:gs pos="0">
                    <a:srgbClr val="FFCC66"/>
                  </a:gs>
                  <a:gs pos="100000">
                    <a:srgbClr val="FF9900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  <p:sp>
            <p:nvSpPr>
              <p:cNvPr id="135" name="Down Arrow 134"/>
              <p:cNvSpPr/>
              <p:nvPr/>
            </p:nvSpPr>
            <p:spPr>
              <a:xfrm>
                <a:off x="6575014" y="991069"/>
                <a:ext cx="93442" cy="259936"/>
              </a:xfrm>
              <a:prstGeom prst="downArrow">
                <a:avLst/>
              </a:prstGeom>
              <a:gradFill>
                <a:gsLst>
                  <a:gs pos="0">
                    <a:srgbClr val="FFCC66"/>
                  </a:gs>
                  <a:gs pos="100000">
                    <a:srgbClr val="FF9900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400"/>
              </a:p>
            </p:txBody>
          </p:sp>
        </p:grpSp>
        <p:grpSp>
          <p:nvGrpSpPr>
            <p:cNvPr id="126" name="ShadowMap"/>
            <p:cNvGrpSpPr/>
            <p:nvPr/>
          </p:nvGrpSpPr>
          <p:grpSpPr>
            <a:xfrm>
              <a:off x="6133279" y="1264692"/>
              <a:ext cx="2668599" cy="165927"/>
              <a:chOff x="6133279" y="1264692"/>
              <a:chExt cx="2668599" cy="165927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7165759" y="1264692"/>
                <a:ext cx="713657" cy="16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/>
                  <a:t>shadow map 3</a:t>
                </a:r>
                <a:endParaRPr lang="sv-SE" sz="800" b="1" dirty="0"/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>
                <a:off x="6133279" y="1415343"/>
                <a:ext cx="2668599" cy="15276"/>
              </a:xfrm>
              <a:prstGeom prst="line">
                <a:avLst/>
              </a:prstGeom>
              <a:ln>
                <a:solidFill>
                  <a:srgbClr val="FFCC66"/>
                </a:solidFill>
                <a:headEnd type="stealth" w="sm" len="sm"/>
                <a:tailEnd type="stealth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6" name="ViewProjection"/>
          <p:cNvGrpSpPr/>
          <p:nvPr/>
        </p:nvGrpSpPr>
        <p:grpSpPr>
          <a:xfrm>
            <a:off x="2460626" y="5299515"/>
            <a:ext cx="8902700" cy="929836"/>
            <a:chOff x="1845469" y="3974636"/>
            <a:chExt cx="6677025" cy="697377"/>
          </a:xfrm>
        </p:grpSpPr>
        <p:cxnSp>
          <p:nvCxnSpPr>
            <p:cNvPr id="137" name="Straight Connector 136"/>
            <p:cNvCxnSpPr/>
            <p:nvPr/>
          </p:nvCxnSpPr>
          <p:spPr>
            <a:xfrm flipH="1" flipV="1">
              <a:off x="1845471" y="3974636"/>
              <a:ext cx="6677023" cy="528308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H="1" flipV="1">
              <a:off x="1845471" y="4014789"/>
              <a:ext cx="6519860" cy="657224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 flipH="1" flipV="1">
              <a:off x="1845469" y="3974636"/>
              <a:ext cx="1" cy="40152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LightProjection"/>
          <p:cNvGrpSpPr/>
          <p:nvPr/>
        </p:nvGrpSpPr>
        <p:grpSpPr>
          <a:xfrm>
            <a:off x="10617201" y="1905001"/>
            <a:ext cx="762001" cy="4318001"/>
            <a:chOff x="7962900" y="1428750"/>
            <a:chExt cx="571501" cy="3238501"/>
          </a:xfrm>
        </p:grpSpPr>
        <p:cxnSp>
          <p:nvCxnSpPr>
            <p:cNvPr id="141" name="Straight Connector 140"/>
            <p:cNvCxnSpPr/>
            <p:nvPr/>
          </p:nvCxnSpPr>
          <p:spPr>
            <a:xfrm flipH="1" flipV="1">
              <a:off x="8070850" y="1428750"/>
              <a:ext cx="463551" cy="307975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H="1" flipV="1">
              <a:off x="7981950" y="1435100"/>
              <a:ext cx="374651" cy="32321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>
              <a:off x="7962900" y="1428750"/>
              <a:ext cx="101600" cy="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TreeShadow"/>
          <p:cNvSpPr/>
          <p:nvPr/>
        </p:nvSpPr>
        <p:spPr>
          <a:xfrm>
            <a:off x="11155266" y="6013062"/>
            <a:ext cx="215641" cy="20411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grpSp>
        <p:nvGrpSpPr>
          <p:cNvPr id="145" name="pixels"/>
          <p:cNvGrpSpPr/>
          <p:nvPr/>
        </p:nvGrpSpPr>
        <p:grpSpPr>
          <a:xfrm>
            <a:off x="1491127" y="4128270"/>
            <a:ext cx="1326004" cy="1269231"/>
            <a:chOff x="1118345" y="3096202"/>
            <a:chExt cx="994503" cy="951923"/>
          </a:xfrm>
        </p:grpSpPr>
        <p:sp>
          <p:nvSpPr>
            <p:cNvPr id="146" name="TextBox 145"/>
            <p:cNvSpPr txBox="1"/>
            <p:nvPr/>
          </p:nvSpPr>
          <p:spPr>
            <a:xfrm>
              <a:off x="1118345" y="3096202"/>
              <a:ext cx="994503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b="1" dirty="0"/>
                <a:t>8x8 pixels</a:t>
              </a:r>
              <a:endParaRPr lang="sv-SE" sz="1867" b="1" dirty="0"/>
            </a:p>
          </p:txBody>
        </p:sp>
        <p:sp>
          <p:nvSpPr>
            <p:cNvPr id="147" name="Freeform 146"/>
            <p:cNvSpPr/>
            <p:nvPr/>
          </p:nvSpPr>
          <p:spPr>
            <a:xfrm>
              <a:off x="1553051" y="3402806"/>
              <a:ext cx="254318" cy="645319"/>
            </a:xfrm>
            <a:custGeom>
              <a:avLst/>
              <a:gdLst>
                <a:gd name="connsiteX0" fmla="*/ 254318 w 254318"/>
                <a:gd name="connsiteY0" fmla="*/ 645319 h 645319"/>
                <a:gd name="connsiteX1" fmla="*/ 20955 w 254318"/>
                <a:gd name="connsiteY1" fmla="*/ 426244 h 645319"/>
                <a:gd name="connsiteX2" fmla="*/ 25718 w 254318"/>
                <a:gd name="connsiteY2" fmla="*/ 0 h 645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318" h="645319">
                  <a:moveTo>
                    <a:pt x="254318" y="645319"/>
                  </a:moveTo>
                  <a:cubicBezTo>
                    <a:pt x="156686" y="589558"/>
                    <a:pt x="59055" y="533797"/>
                    <a:pt x="20955" y="426244"/>
                  </a:cubicBezTo>
                  <a:cubicBezTo>
                    <a:pt x="-17145" y="318691"/>
                    <a:pt x="4286" y="159345"/>
                    <a:pt x="25718" y="0"/>
                  </a:cubicBezTo>
                </a:path>
              </a:pathLst>
            </a:custGeom>
            <a:noFill/>
            <a:ln w="25400">
              <a:head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</p:grpSp>
      <p:grpSp>
        <p:nvGrpSpPr>
          <p:cNvPr id="151" name="texels"/>
          <p:cNvGrpSpPr/>
          <p:nvPr/>
        </p:nvGrpSpPr>
        <p:grpSpPr>
          <a:xfrm>
            <a:off x="9073008" y="1986015"/>
            <a:ext cx="1649692" cy="511359"/>
            <a:chOff x="1620788" y="1501761"/>
            <a:chExt cx="1237269" cy="383519"/>
          </a:xfrm>
        </p:grpSpPr>
        <p:sp>
          <p:nvSpPr>
            <p:cNvPr id="152" name="TextBox 151"/>
            <p:cNvSpPr txBox="1"/>
            <p:nvPr/>
          </p:nvSpPr>
          <p:spPr>
            <a:xfrm>
              <a:off x="1620788" y="1600538"/>
              <a:ext cx="995706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b="1" dirty="0"/>
                <a:t>8x8 </a:t>
              </a:r>
              <a:r>
                <a:rPr lang="en-US" sz="1867" b="1" dirty="0" err="1"/>
                <a:t>texels</a:t>
              </a:r>
              <a:endParaRPr lang="sv-SE" sz="1867" b="1" dirty="0"/>
            </a:p>
          </p:txBody>
        </p:sp>
        <p:sp>
          <p:nvSpPr>
            <p:cNvPr id="153" name="Freeform 152"/>
            <p:cNvSpPr/>
            <p:nvPr/>
          </p:nvSpPr>
          <p:spPr>
            <a:xfrm>
              <a:off x="2598977" y="1501761"/>
              <a:ext cx="259080" cy="268245"/>
            </a:xfrm>
            <a:custGeom>
              <a:avLst/>
              <a:gdLst>
                <a:gd name="connsiteX0" fmla="*/ 254318 w 254318"/>
                <a:gd name="connsiteY0" fmla="*/ 645319 h 645319"/>
                <a:gd name="connsiteX1" fmla="*/ 20955 w 254318"/>
                <a:gd name="connsiteY1" fmla="*/ 426244 h 645319"/>
                <a:gd name="connsiteX2" fmla="*/ 25718 w 254318"/>
                <a:gd name="connsiteY2" fmla="*/ 0 h 645319"/>
                <a:gd name="connsiteX0" fmla="*/ 254318 w 254318"/>
                <a:gd name="connsiteY0" fmla="*/ 3188 h 687208"/>
                <a:gd name="connsiteX1" fmla="*/ 20955 w 254318"/>
                <a:gd name="connsiteY1" fmla="*/ 683273 h 687208"/>
                <a:gd name="connsiteX2" fmla="*/ 25718 w 254318"/>
                <a:gd name="connsiteY2" fmla="*/ 257029 h 687208"/>
                <a:gd name="connsiteX0" fmla="*/ 230551 w 230551"/>
                <a:gd name="connsiteY0" fmla="*/ 9225 h 329733"/>
                <a:gd name="connsiteX1" fmla="*/ 180068 w 230551"/>
                <a:gd name="connsiteY1" fmla="*/ 209250 h 329733"/>
                <a:gd name="connsiteX2" fmla="*/ 1951 w 230551"/>
                <a:gd name="connsiteY2" fmla="*/ 263066 h 329733"/>
                <a:gd name="connsiteX0" fmla="*/ 260785 w 260785"/>
                <a:gd name="connsiteY0" fmla="*/ 9269 h 335967"/>
                <a:gd name="connsiteX1" fmla="*/ 210302 w 260785"/>
                <a:gd name="connsiteY1" fmla="*/ 209294 h 335967"/>
                <a:gd name="connsiteX2" fmla="*/ 1705 w 260785"/>
                <a:gd name="connsiteY2" fmla="*/ 270730 h 335967"/>
                <a:gd name="connsiteX0" fmla="*/ 259080 w 259080"/>
                <a:gd name="connsiteY0" fmla="*/ 9269 h 277044"/>
                <a:gd name="connsiteX1" fmla="*/ 208597 w 259080"/>
                <a:gd name="connsiteY1" fmla="*/ 209294 h 277044"/>
                <a:gd name="connsiteX2" fmla="*/ 0 w 259080"/>
                <a:gd name="connsiteY2" fmla="*/ 270730 h 277044"/>
                <a:gd name="connsiteX0" fmla="*/ 259080 w 259080"/>
                <a:gd name="connsiteY0" fmla="*/ 10808 h 284351"/>
                <a:gd name="connsiteX1" fmla="*/ 208597 w 259080"/>
                <a:gd name="connsiteY1" fmla="*/ 210833 h 284351"/>
                <a:gd name="connsiteX2" fmla="*/ 0 w 259080"/>
                <a:gd name="connsiteY2" fmla="*/ 272269 h 284351"/>
                <a:gd name="connsiteX0" fmla="*/ 259080 w 259080"/>
                <a:gd name="connsiteY0" fmla="*/ 0 h 273543"/>
                <a:gd name="connsiteX1" fmla="*/ 208597 w 259080"/>
                <a:gd name="connsiteY1" fmla="*/ 200025 h 273543"/>
                <a:gd name="connsiteX2" fmla="*/ 0 w 259080"/>
                <a:gd name="connsiteY2" fmla="*/ 261461 h 273543"/>
                <a:gd name="connsiteX0" fmla="*/ 259080 w 259080"/>
                <a:gd name="connsiteY0" fmla="*/ 0 h 273543"/>
                <a:gd name="connsiteX1" fmla="*/ 208597 w 259080"/>
                <a:gd name="connsiteY1" fmla="*/ 200025 h 273543"/>
                <a:gd name="connsiteX2" fmla="*/ 0 w 259080"/>
                <a:gd name="connsiteY2" fmla="*/ 261461 h 273543"/>
                <a:gd name="connsiteX0" fmla="*/ 259080 w 259080"/>
                <a:gd name="connsiteY0" fmla="*/ 0 h 268245"/>
                <a:gd name="connsiteX1" fmla="*/ 208597 w 259080"/>
                <a:gd name="connsiteY1" fmla="*/ 200025 h 268245"/>
                <a:gd name="connsiteX2" fmla="*/ 0 w 259080"/>
                <a:gd name="connsiteY2" fmla="*/ 261461 h 26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080" h="268245">
                  <a:moveTo>
                    <a:pt x="259080" y="0"/>
                  </a:moveTo>
                  <a:cubicBezTo>
                    <a:pt x="209549" y="202842"/>
                    <a:pt x="221774" y="151686"/>
                    <a:pt x="208597" y="200025"/>
                  </a:cubicBezTo>
                  <a:cubicBezTo>
                    <a:pt x="195420" y="248364"/>
                    <a:pt x="123348" y="283646"/>
                    <a:pt x="0" y="261461"/>
                  </a:cubicBezTo>
                </a:path>
              </a:pathLst>
            </a:custGeom>
            <a:noFill/>
            <a:ln w="25400">
              <a:head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8401387" y="3238164"/>
            <a:ext cx="2981980" cy="2979013"/>
            <a:chOff x="6133279" y="1423340"/>
            <a:chExt cx="2236485" cy="2234260"/>
          </a:xfrm>
        </p:grpSpPr>
        <p:sp>
          <p:nvSpPr>
            <p:cNvPr id="159" name="TreeShadow"/>
            <p:cNvSpPr/>
            <p:nvPr/>
          </p:nvSpPr>
          <p:spPr>
            <a:xfrm>
              <a:off x="6133279" y="1423340"/>
              <a:ext cx="1562365" cy="1478862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254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60" name="Freeform 159"/>
            <p:cNvSpPr/>
            <p:nvPr/>
          </p:nvSpPr>
          <p:spPr>
            <a:xfrm>
              <a:off x="6133822" y="1428333"/>
              <a:ext cx="2235942" cy="2229267"/>
            </a:xfrm>
            <a:custGeom>
              <a:avLst/>
              <a:gdLst>
                <a:gd name="connsiteX0" fmla="*/ 2069080 w 2235942"/>
                <a:gd name="connsiteY0" fmla="*/ 2229267 h 2229267"/>
                <a:gd name="connsiteX1" fmla="*/ 0 w 2235942"/>
                <a:gd name="connsiteY1" fmla="*/ 1468379 h 2229267"/>
                <a:gd name="connsiteX2" fmla="*/ 1555147 w 2235942"/>
                <a:gd name="connsiteY2" fmla="*/ 1468379 h 2229267"/>
                <a:gd name="connsiteX3" fmla="*/ 1561822 w 2235942"/>
                <a:gd name="connsiteY3" fmla="*/ 0 h 2229267"/>
                <a:gd name="connsiteX4" fmla="*/ 2235942 w 2235942"/>
                <a:gd name="connsiteY4" fmla="*/ 2075755 h 2229267"/>
                <a:gd name="connsiteX5" fmla="*/ 2069080 w 2235942"/>
                <a:gd name="connsiteY5" fmla="*/ 2075755 h 2229267"/>
                <a:gd name="connsiteX6" fmla="*/ 2069080 w 2235942"/>
                <a:gd name="connsiteY6" fmla="*/ 2229267 h 222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5942" h="2229267">
                  <a:moveTo>
                    <a:pt x="2069080" y="2229267"/>
                  </a:moveTo>
                  <a:lnTo>
                    <a:pt x="0" y="1468379"/>
                  </a:lnTo>
                  <a:lnTo>
                    <a:pt x="1555147" y="1468379"/>
                  </a:lnTo>
                  <a:lnTo>
                    <a:pt x="1561822" y="0"/>
                  </a:lnTo>
                  <a:lnTo>
                    <a:pt x="2235942" y="2075755"/>
                  </a:lnTo>
                  <a:lnTo>
                    <a:pt x="2069080" y="2075755"/>
                  </a:lnTo>
                  <a:lnTo>
                    <a:pt x="2069080" y="2229267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  <a:alpha val="3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pic>
          <p:nvPicPr>
            <p:cNvPr id="161" name="Picture 1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2397" y="1428333"/>
              <a:ext cx="1539898" cy="1468379"/>
            </a:xfrm>
            <a:prstGeom prst="rect">
              <a:avLst/>
            </a:prstGeom>
          </p:spPr>
        </p:pic>
      </p:grpSp>
      <p:grpSp>
        <p:nvGrpSpPr>
          <p:cNvPr id="164" name="Group 163"/>
          <p:cNvGrpSpPr/>
          <p:nvPr/>
        </p:nvGrpSpPr>
        <p:grpSpPr>
          <a:xfrm>
            <a:off x="8413546" y="3238165"/>
            <a:ext cx="2053197" cy="1964496"/>
            <a:chOff x="6142397" y="1423340"/>
            <a:chExt cx="1912277" cy="1839729"/>
          </a:xfrm>
          <a:solidFill>
            <a:schemeClr val="bg1">
              <a:alpha val="50000"/>
            </a:schemeClr>
          </a:solidFill>
          <a:effectLst/>
        </p:grpSpPr>
        <p:sp>
          <p:nvSpPr>
            <p:cNvPr id="165" name="Rectangle 164"/>
            <p:cNvSpPr/>
            <p:nvPr/>
          </p:nvSpPr>
          <p:spPr>
            <a:xfrm>
              <a:off x="6142397" y="1423340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381750" y="1423340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621103" y="1423340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6860456" y="1423340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7097262" y="1423340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7336615" y="1423340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7575968" y="1423340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7815321" y="1423340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6142397" y="1652048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6381750" y="1652048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6621103" y="1652048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860456" y="1652048"/>
              <a:ext cx="239353" cy="2387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7097262" y="1652048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7336615" y="1652048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7575968" y="1652048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7815321" y="1652048"/>
              <a:ext cx="239353" cy="2387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6142397" y="1880756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6381750" y="1880756"/>
              <a:ext cx="239353" cy="2387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6621103" y="1880756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6860456" y="1880756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7097262" y="1880756"/>
              <a:ext cx="239353" cy="2387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7336615" y="1880756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7575968" y="1880756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7815321" y="1880756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6142397" y="2109464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6381750" y="2109464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6621103" y="2109464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6860456" y="2109464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7097262" y="2109464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7336615" y="2109464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7575968" y="2109464"/>
              <a:ext cx="239353" cy="2387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7815321" y="2109464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142397" y="2338172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6381750" y="2338172"/>
              <a:ext cx="239353" cy="2387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6621103" y="2338172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6860456" y="2338172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7097262" y="2338172"/>
              <a:ext cx="239353" cy="2387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7336615" y="2338172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7575968" y="2338172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7815321" y="2338172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6142397" y="2566880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381750" y="2566880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621103" y="2566880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6860456" y="2566880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7097262" y="2566880"/>
              <a:ext cx="239353" cy="2387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7336615" y="2566880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7575968" y="2566880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7815321" y="2566880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6142397" y="2795588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6381750" y="2795588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6621103" y="2795588"/>
              <a:ext cx="239353" cy="2387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860456" y="2795588"/>
              <a:ext cx="239353" cy="2387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7097262" y="2795588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7336615" y="2795588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7575968" y="2795588"/>
              <a:ext cx="239353" cy="2387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7815321" y="2795588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6142397" y="3024296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6381750" y="3024296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6621103" y="3024296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6860456" y="3024296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7097262" y="3024296"/>
              <a:ext cx="239353" cy="2387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7336615" y="3024296"/>
              <a:ext cx="239353" cy="2387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7575968" y="3024296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7815321" y="3024296"/>
              <a:ext cx="239353" cy="2387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400"/>
            </a:p>
          </p:txBody>
        </p:sp>
      </p:grpSp>
    </p:spTree>
    <p:extLst>
      <p:ext uri="{BB962C8B-B14F-4D97-AF65-F5344CB8AC3E}">
        <p14:creationId xmlns:p14="http://schemas.microsoft.com/office/powerpoint/2010/main" val="80964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Variance</a:t>
            </a:r>
            <a:r>
              <a:rPr lang="sv-SE" dirty="0" smtClean="0"/>
              <a:t> </a:t>
            </a:r>
            <a:r>
              <a:rPr lang="sv-SE" dirty="0" err="1" smtClean="0"/>
              <a:t>Shadow</a:t>
            </a:r>
            <a:r>
              <a:rPr lang="sv-SE" dirty="0" smtClean="0"/>
              <a:t> </a:t>
            </a:r>
            <a:r>
              <a:rPr lang="sv-SE" dirty="0" err="1" smtClean="0"/>
              <a:t>Maps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661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Filtering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hard about shadow filtering?</a:t>
            </a:r>
          </a:p>
          <a:p>
            <a:pPr lvl="1"/>
            <a:r>
              <a:rPr lang="en-US" dirty="0" smtClean="0"/>
              <a:t>We have lots of fancy hardware for filtering… </a:t>
            </a:r>
          </a:p>
          <a:p>
            <a:r>
              <a:rPr lang="en-US" dirty="0" smtClean="0"/>
              <a:t>Unlike (most) texture maps, </a:t>
            </a:r>
          </a:p>
          <a:p>
            <a:pPr lvl="1"/>
            <a:r>
              <a:rPr lang="en-US" dirty="0" smtClean="0"/>
              <a:t>We cannot interpolate between values for magnification!</a:t>
            </a:r>
          </a:p>
          <a:p>
            <a:pPr lvl="1"/>
            <a:r>
              <a:rPr lang="en-US" dirty="0" smtClean="0"/>
              <a:t>We cannot average (</a:t>
            </a:r>
            <a:r>
              <a:rPr lang="en-US" dirty="0" err="1" smtClean="0"/>
              <a:t>mipmap</a:t>
            </a:r>
            <a:r>
              <a:rPr lang="en-US" dirty="0" smtClean="0"/>
              <a:t>) values for </a:t>
            </a:r>
            <a:r>
              <a:rPr lang="en-US" dirty="0" err="1" smtClean="0"/>
              <a:t>minification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4492-813E-4526-A942-4076FB0E9330}" type="datetime1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507635" y="3403501"/>
            <a:ext cx="6088438" cy="2925507"/>
            <a:chOff x="507635" y="3403501"/>
            <a:chExt cx="6088438" cy="2925507"/>
          </a:xfrm>
        </p:grpSpPr>
        <p:sp>
          <p:nvSpPr>
            <p:cNvPr id="8" name="Rectangle 7"/>
            <p:cNvSpPr/>
            <p:nvPr/>
          </p:nvSpPr>
          <p:spPr>
            <a:xfrm>
              <a:off x="507635" y="6033733"/>
              <a:ext cx="3748087" cy="295275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87223" y="5157434"/>
              <a:ext cx="1887536" cy="17344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Shadow Map"/>
            <p:cNvGrpSpPr/>
            <p:nvPr/>
          </p:nvGrpSpPr>
          <p:grpSpPr>
            <a:xfrm>
              <a:off x="1264872" y="3403501"/>
              <a:ext cx="2171700" cy="451926"/>
              <a:chOff x="2028825" y="3348549"/>
              <a:chExt cx="2171700" cy="451926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028825" y="3348549"/>
                <a:ext cx="2171700" cy="451926"/>
                <a:chOff x="2028825" y="3348549"/>
                <a:chExt cx="2171700" cy="451926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2028825" y="3638550"/>
                  <a:ext cx="0" cy="152400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4200525" y="3648075"/>
                  <a:ext cx="0" cy="152400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581274" y="3633787"/>
                  <a:ext cx="0" cy="152400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" name="Group 19"/>
                <p:cNvGrpSpPr/>
                <p:nvPr/>
              </p:nvGrpSpPr>
              <p:grpSpPr>
                <a:xfrm>
                  <a:off x="2028825" y="3348549"/>
                  <a:ext cx="2171700" cy="366201"/>
                  <a:chOff x="2028825" y="3348549"/>
                  <a:chExt cx="2171700" cy="366201"/>
                </a:xfrm>
              </p:grpSpPr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2028825" y="3714750"/>
                    <a:ext cx="2171700" cy="0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2603861" y="3348549"/>
                    <a:ext cx="116089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FFC000"/>
                        </a:solidFill>
                      </a:rPr>
                      <a:t>s</a:t>
                    </a:r>
                    <a:r>
                      <a:rPr lang="en-US" sz="1200" b="1" dirty="0" smtClean="0">
                        <a:solidFill>
                          <a:srgbClr val="FFC000"/>
                        </a:solidFill>
                      </a:rPr>
                      <a:t>hadow map </a:t>
                    </a:r>
                    <a:endParaRPr lang="en-US" sz="1200" b="1" dirty="0">
                      <a:solidFill>
                        <a:srgbClr val="FFC000"/>
                      </a:solidFill>
                    </a:endParaRPr>
                  </a:p>
                </p:txBody>
              </p:sp>
            </p:grp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3119437" y="3633787"/>
                <a:ext cx="0" cy="1524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662361" y="3633787"/>
                <a:ext cx="0" cy="1524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Arrow Connector 30"/>
            <p:cNvCxnSpPr/>
            <p:nvPr/>
          </p:nvCxnSpPr>
          <p:spPr>
            <a:xfrm>
              <a:off x="2052272" y="3764939"/>
              <a:ext cx="0" cy="2268794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623772" y="3779227"/>
              <a:ext cx="0" cy="1378207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162728" y="3779227"/>
              <a:ext cx="0" cy="1378207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1485534" y="3779227"/>
              <a:ext cx="0" cy="2254506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2052272" y="5157434"/>
              <a:ext cx="571500" cy="876299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9" idx="0"/>
            </p:cNvCxnSpPr>
            <p:nvPr/>
          </p:nvCxnSpPr>
          <p:spPr>
            <a:xfrm flipH="1">
              <a:off x="2619010" y="5157434"/>
              <a:ext cx="611981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485534" y="6033733"/>
              <a:ext cx="563563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3773121" y="3549733"/>
              <a:ext cx="2822952" cy="1169551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 w="38100">
              <a:solidFill>
                <a:schemeClr val="tx1"/>
              </a:solidFill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Magnification</a:t>
              </a:r>
              <a:r>
                <a:rPr lang="en-US" sz="1400" dirty="0" smtClean="0"/>
                <a:t>: </a:t>
              </a:r>
              <a:br>
                <a:rPr lang="en-US" sz="1400" dirty="0" smtClean="0"/>
              </a:br>
              <a:r>
                <a:rPr lang="en-US" sz="1400" dirty="0" smtClean="0"/>
                <a:t>Interpolating z-values does</a:t>
              </a:r>
              <a:br>
                <a:rPr lang="en-US" sz="1400" dirty="0" smtClean="0"/>
              </a:br>
              <a:r>
                <a:rPr lang="en-US" sz="1400" dirty="0" smtClean="0"/>
                <a:t>not give transition from light</a:t>
              </a:r>
              <a:br>
                <a:rPr lang="en-US" sz="1400" dirty="0" smtClean="0"/>
              </a:br>
              <a:r>
                <a:rPr lang="en-US" sz="1400" dirty="0" smtClean="0"/>
                <a:t>to shadow; Artificially interpolates</a:t>
              </a:r>
              <a:br>
                <a:rPr lang="en-US" sz="1400" dirty="0" smtClean="0"/>
              </a:br>
              <a:r>
                <a:rPr lang="en-US" sz="1400" i="1" dirty="0" smtClean="0"/>
                <a:t>where the shadow-caster is</a:t>
              </a:r>
              <a:r>
                <a:rPr lang="en-US" sz="1400" dirty="0" smtClean="0"/>
                <a:t>. </a:t>
              </a:r>
              <a:endParaRPr lang="en-US" sz="14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984498" y="3436582"/>
            <a:ext cx="5569322" cy="2925507"/>
            <a:chOff x="507635" y="3403501"/>
            <a:chExt cx="5569322" cy="2925507"/>
          </a:xfrm>
        </p:grpSpPr>
        <p:sp>
          <p:nvSpPr>
            <p:cNvPr id="48" name="Rectangle 47"/>
            <p:cNvSpPr/>
            <p:nvPr/>
          </p:nvSpPr>
          <p:spPr>
            <a:xfrm>
              <a:off x="507635" y="6033733"/>
              <a:ext cx="3748087" cy="295275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287223" y="5157434"/>
              <a:ext cx="1887536" cy="17344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Shadow Map"/>
            <p:cNvGrpSpPr/>
            <p:nvPr/>
          </p:nvGrpSpPr>
          <p:grpSpPr>
            <a:xfrm>
              <a:off x="1264872" y="3403501"/>
              <a:ext cx="2171700" cy="451926"/>
              <a:chOff x="2028825" y="3348549"/>
              <a:chExt cx="2171700" cy="451926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2028825" y="3348549"/>
                <a:ext cx="2171700" cy="451926"/>
                <a:chOff x="2028825" y="3348549"/>
                <a:chExt cx="2171700" cy="451926"/>
              </a:xfrm>
            </p:grpSpPr>
            <p:cxnSp>
              <p:nvCxnSpPr>
                <p:cNvPr id="62" name="Straight Connector 61"/>
                <p:cNvCxnSpPr/>
                <p:nvPr/>
              </p:nvCxnSpPr>
              <p:spPr>
                <a:xfrm>
                  <a:off x="2028825" y="3638550"/>
                  <a:ext cx="0" cy="152400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200525" y="3648075"/>
                  <a:ext cx="0" cy="152400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2581274" y="3633787"/>
                  <a:ext cx="0" cy="152400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5" name="Group 64"/>
                <p:cNvGrpSpPr/>
                <p:nvPr/>
              </p:nvGrpSpPr>
              <p:grpSpPr>
                <a:xfrm>
                  <a:off x="2028825" y="3348549"/>
                  <a:ext cx="2171700" cy="366201"/>
                  <a:chOff x="2028825" y="3348549"/>
                  <a:chExt cx="2171700" cy="366201"/>
                </a:xfrm>
              </p:grpSpPr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2028825" y="3714750"/>
                    <a:ext cx="2171700" cy="0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2603861" y="3348549"/>
                    <a:ext cx="116089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FFC000"/>
                        </a:solidFill>
                      </a:rPr>
                      <a:t>s</a:t>
                    </a:r>
                    <a:r>
                      <a:rPr lang="en-US" sz="1200" b="1" dirty="0" smtClean="0">
                        <a:solidFill>
                          <a:srgbClr val="FFC000"/>
                        </a:solidFill>
                      </a:rPr>
                      <a:t>hadow map </a:t>
                    </a:r>
                    <a:endParaRPr lang="en-US" sz="1200" b="1" dirty="0">
                      <a:solidFill>
                        <a:srgbClr val="FFC000"/>
                      </a:solidFill>
                    </a:endParaRPr>
                  </a:p>
                </p:txBody>
              </p:sp>
            </p:grpSp>
          </p:grpSp>
          <p:cxnSp>
            <p:nvCxnSpPr>
              <p:cNvPr id="60" name="Straight Connector 59"/>
              <p:cNvCxnSpPr/>
              <p:nvPr/>
            </p:nvCxnSpPr>
            <p:spPr>
              <a:xfrm>
                <a:off x="3119437" y="3633787"/>
                <a:ext cx="0" cy="1524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3662361" y="3633787"/>
                <a:ext cx="0" cy="15240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Arrow Connector 50"/>
            <p:cNvCxnSpPr/>
            <p:nvPr/>
          </p:nvCxnSpPr>
          <p:spPr>
            <a:xfrm>
              <a:off x="2052272" y="3764939"/>
              <a:ext cx="0" cy="2268794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2623772" y="3779227"/>
              <a:ext cx="0" cy="1378207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3162728" y="3779227"/>
              <a:ext cx="0" cy="1378207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1485534" y="3779227"/>
              <a:ext cx="0" cy="2254506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ash"/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1331775" y="5586325"/>
              <a:ext cx="2104797" cy="0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773121" y="3549733"/>
              <a:ext cx="2303836" cy="954107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 w="38100">
              <a:solidFill>
                <a:schemeClr val="tx1"/>
              </a:solidFill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/>
                <a:t>Minification</a:t>
              </a:r>
              <a:r>
                <a:rPr lang="en-US" sz="1400" dirty="0" smtClean="0"/>
                <a:t>: </a:t>
              </a:r>
              <a:br>
                <a:rPr lang="en-US" sz="1400" dirty="0" smtClean="0"/>
              </a:br>
              <a:r>
                <a:rPr lang="en-US" sz="1400" dirty="0" smtClean="0"/>
                <a:t>Averaging shadow values</a:t>
              </a:r>
              <a:br>
                <a:rPr lang="en-US" sz="1400" dirty="0" smtClean="0"/>
              </a:br>
              <a:r>
                <a:rPr lang="en-US" sz="1400" dirty="0" smtClean="0"/>
                <a:t>also only gives an average</a:t>
              </a:r>
              <a:br>
                <a:rPr lang="en-US" sz="1400" dirty="0" smtClean="0"/>
              </a:br>
              <a:r>
                <a:rPr lang="en-US" sz="1400" dirty="0" smtClean="0"/>
                <a:t>shadow-caster depth.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4421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Variance Shadow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Standard solution is to sample </a:t>
            </a:r>
            <a:r>
              <a:rPr lang="en-US" i="1" dirty="0" smtClean="0"/>
              <a:t>shadow</a:t>
            </a:r>
            <a:r>
              <a:rPr lang="en-US" dirty="0" smtClean="0"/>
              <a:t> for different samples in a filter, and average: PCF</a:t>
            </a:r>
          </a:p>
          <a:p>
            <a:pPr lvl="1"/>
            <a:r>
              <a:rPr lang="en-US" dirty="0" smtClean="0"/>
              <a:t>Expensive. 9x9 taps is 81 texture lookups.</a:t>
            </a:r>
          </a:p>
          <a:p>
            <a:r>
              <a:rPr lang="en-US" dirty="0" smtClean="0"/>
              <a:t>Variance Shadow Maps (VSMs, 2006) is an attempt at solving this</a:t>
            </a:r>
          </a:p>
          <a:p>
            <a:pPr lvl="1"/>
            <a:r>
              <a:rPr lang="en-US" dirty="0" smtClean="0"/>
              <a:t>Reportedly used by several real game engines</a:t>
            </a:r>
          </a:p>
          <a:p>
            <a:pPr lvl="1"/>
            <a:r>
              <a:rPr lang="en-US" dirty="0" smtClean="0"/>
              <a:t>Gives smooth shadows for large kernels very quickly</a:t>
            </a:r>
          </a:p>
          <a:p>
            <a:pPr lvl="1"/>
            <a:r>
              <a:rPr lang="sv-SE" dirty="0" err="1" smtClean="0"/>
              <a:t>Doesn’t</a:t>
            </a:r>
            <a:r>
              <a:rPr lang="sv-SE" dirty="0" smtClean="0"/>
              <a:t> </a:t>
            </a:r>
            <a:r>
              <a:rPr lang="sv-SE" i="1" dirty="0" err="1" smtClean="0"/>
              <a:t>really</a:t>
            </a:r>
            <a:r>
              <a:rPr lang="sv-SE" dirty="0" smtClean="0"/>
              <a:t> </a:t>
            </a:r>
            <a:r>
              <a:rPr lang="sv-SE" dirty="0" err="1" smtClean="0"/>
              <a:t>work</a:t>
            </a:r>
            <a:r>
              <a:rPr lang="sv-SE" dirty="0"/>
              <a:t> </a:t>
            </a:r>
            <a:r>
              <a:rPr lang="sv-SE" dirty="0" smtClean="0">
                <a:sym typeface="Wingdings" panose="05000000000000000000" pitchFamily="2" charset="2"/>
              </a:rPr>
              <a:t>, </a:t>
            </a:r>
            <a:r>
              <a:rPr lang="sv-SE" dirty="0" err="1" smtClean="0">
                <a:sym typeface="Wingdings" panose="05000000000000000000" pitchFamily="2" charset="2"/>
              </a:rPr>
              <a:t>but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apparently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well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enough</a:t>
            </a:r>
            <a:r>
              <a:rPr lang="sv-SE" dirty="0" smtClean="0">
                <a:sym typeface="Wingdings" panose="05000000000000000000" pitchFamily="2" charset="2"/>
              </a:rPr>
              <a:t> for </a:t>
            </a:r>
            <a:r>
              <a:rPr lang="sv-SE" dirty="0" err="1" smtClean="0">
                <a:sym typeface="Wingdings" panose="05000000000000000000" pitchFamily="2" charset="2"/>
              </a:rPr>
              <a:t>some</a:t>
            </a:r>
            <a:r>
              <a:rPr lang="sv-SE" dirty="0" smtClean="0">
                <a:sym typeface="Wingdings" panose="05000000000000000000" pitchFamily="2" charset="2"/>
              </a:rPr>
              <a:t> </a:t>
            </a:r>
            <a:r>
              <a:rPr lang="sv-SE" dirty="0" err="1" smtClean="0">
                <a:sym typeface="Wingdings" panose="05000000000000000000" pitchFamily="2" charset="2"/>
              </a:rPr>
              <a:t>cases</a:t>
            </a:r>
            <a:r>
              <a:rPr lang="sv-SE" dirty="0">
                <a:sym typeface="Wingdings" panose="05000000000000000000" pitchFamily="2" charset="2"/>
              </a:rPr>
              <a:t>.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793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Shadow Map"/>
          <p:cNvGrpSpPr/>
          <p:nvPr/>
        </p:nvGrpSpPr>
        <p:grpSpPr>
          <a:xfrm>
            <a:off x="1672362" y="2740262"/>
            <a:ext cx="4346056" cy="176213"/>
            <a:chOff x="2751468" y="3359328"/>
            <a:chExt cx="4346056" cy="176213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751468" y="3364091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923168" y="3373616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303917" y="3359328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751468" y="3440291"/>
              <a:ext cx="21717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842080" y="3359328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385004" y="3359328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97524" y="3383141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478273" y="3368853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925824" y="3449816"/>
              <a:ext cx="21717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016436" y="3368853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559360" y="3368853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Shadow Maps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24</a:t>
            </a:fld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1510748" y="5497903"/>
            <a:ext cx="4507670" cy="29527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52263" y="4208957"/>
            <a:ext cx="1887536" cy="17344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74998" y="2677962"/>
            <a:ext cx="1160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</a:rPr>
              <a:t>s</a:t>
            </a:r>
            <a:r>
              <a:rPr lang="en-US" sz="1200" b="1" dirty="0" smtClean="0">
                <a:solidFill>
                  <a:srgbClr val="FFC000"/>
                </a:solidFill>
              </a:rPr>
              <a:t>hadow map </a:t>
            </a:r>
            <a:endParaRPr lang="en-US" sz="1200" b="1" dirty="0">
              <a:solidFill>
                <a:srgbClr val="FFC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517312" y="2816462"/>
            <a:ext cx="0" cy="2681441"/>
          </a:xfrm>
          <a:prstGeom prst="straightConnector1">
            <a:avLst/>
          </a:prstGeom>
          <a:ln w="25400">
            <a:solidFill>
              <a:schemeClr val="accent1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88812" y="2830750"/>
            <a:ext cx="0" cy="1378207"/>
          </a:xfrm>
          <a:prstGeom prst="straightConnector1">
            <a:avLst/>
          </a:prstGeom>
          <a:ln w="25400">
            <a:solidFill>
              <a:schemeClr val="accent1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27768" y="2830750"/>
            <a:ext cx="0" cy="1378207"/>
          </a:xfrm>
          <a:prstGeom prst="straightConnector1">
            <a:avLst/>
          </a:prstGeom>
          <a:ln w="25400">
            <a:solidFill>
              <a:schemeClr val="accent1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950574" y="2830750"/>
            <a:ext cx="0" cy="2667153"/>
          </a:xfrm>
          <a:prstGeom prst="straightConnector1">
            <a:avLst/>
          </a:prstGeom>
          <a:ln w="25400">
            <a:solidFill>
              <a:schemeClr val="accent1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454298" y="2816462"/>
            <a:ext cx="0" cy="2681441"/>
          </a:xfrm>
          <a:prstGeom prst="straightConnector1">
            <a:avLst/>
          </a:prstGeom>
          <a:ln w="25400">
            <a:solidFill>
              <a:schemeClr val="bg1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887560" y="2830750"/>
            <a:ext cx="0" cy="2667153"/>
          </a:xfrm>
          <a:prstGeom prst="straightConnector1">
            <a:avLst/>
          </a:prstGeom>
          <a:ln w="25400">
            <a:solidFill>
              <a:schemeClr val="bg1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200451" y="2830750"/>
            <a:ext cx="0" cy="1378207"/>
          </a:xfrm>
          <a:prstGeom prst="straightConnector1">
            <a:avLst/>
          </a:prstGeom>
          <a:ln w="25400">
            <a:solidFill>
              <a:schemeClr val="bg1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782487" y="2830750"/>
            <a:ext cx="0" cy="2681441"/>
          </a:xfrm>
          <a:prstGeom prst="straightConnector1">
            <a:avLst/>
          </a:prstGeom>
          <a:ln w="25400">
            <a:solidFill>
              <a:schemeClr val="bg1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Left Brace 40"/>
          <p:cNvSpPr/>
          <p:nvPr/>
        </p:nvSpPr>
        <p:spPr>
          <a:xfrm rot="5400000">
            <a:off x="3733678" y="1404249"/>
            <a:ext cx="228186" cy="2179118"/>
          </a:xfrm>
          <a:prstGeom prst="leftBrace">
            <a:avLst>
              <a:gd name="adj1" fmla="val 8333"/>
              <a:gd name="adj2" fmla="val 49739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305898" y="1965047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</a:rPr>
              <a:t>filter kernel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546540" y="982553"/>
                <a:ext cx="5272505" cy="5435285"/>
              </a:xfrm>
              <a:prstGeom prst="rect">
                <a:avLst/>
              </a:prstGeom>
              <a:solidFill>
                <a:schemeClr val="bg1">
                  <a:alpha val="86000"/>
                </a:schemeClr>
              </a:solidFill>
              <a:ln w="38100">
                <a:solidFill>
                  <a:schemeClr val="tx1"/>
                </a:solidFill>
                <a:prstDash val="sysDash"/>
              </a:ln>
            </p:spPr>
            <p:txBody>
              <a:bodyPr wrap="square" rtlCol="0">
                <a:normAutofit/>
              </a:bodyPr>
              <a:lstStyle/>
              <a:p>
                <a:endParaRPr lang="sv-SE" sz="2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sv-SE" sz="2000" dirty="0" err="1" smtClean="0"/>
                  <a:t>Mean</a:t>
                </a:r>
                <a:r>
                  <a:rPr lang="sv-SE" sz="2000" dirty="0" smtClean="0"/>
                  <a:t> </a:t>
                </a:r>
                <a:r>
                  <a:rPr lang="sv-SE" sz="2000" dirty="0" err="1" smtClean="0"/>
                  <a:t>of</a:t>
                </a:r>
                <a:r>
                  <a:rPr lang="sv-SE" sz="2000" dirty="0" smtClean="0"/>
                  <a:t> </a:t>
                </a:r>
                <a:r>
                  <a:rPr lang="sv-SE" sz="2000" dirty="0" err="1" smtClean="0"/>
                  <a:t>depths</a:t>
                </a:r>
                <a:r>
                  <a:rPr lang="sv-SE" sz="2000" dirty="0" smtClean="0"/>
                  <a:t> in filter is: </a:t>
                </a:r>
                <a14:m>
                  <m:oMath xmlns:m="http://schemas.openxmlformats.org/officeDocument/2006/math">
                    <m:r>
                      <a:rPr lang="sv-SE" sz="200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sv-SE" sz="2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sv-S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v-S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v-SE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sv-SE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sv-SE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v-SE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sv-SE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sv-SE" sz="2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sv-SE" sz="2000" dirty="0" err="1" smtClean="0"/>
                  <a:t>Variance</a:t>
                </a:r>
                <a:r>
                  <a:rPr lang="sv-SE" sz="2000" dirty="0" smtClean="0"/>
                  <a:t>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sv-SE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v-SE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v-SE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sv-SE" sz="2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sv-SE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sv-SE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2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sv-SE" sz="20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 smtClean="0"/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v-SE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v-SE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v-SE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sv-SE" sz="2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sv-SE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sv-SE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sz="2000" dirty="0" smtClean="0"/>
                  <a:t> can both be interpolated and </a:t>
                </a:r>
                <a:r>
                  <a:rPr lang="en-US" sz="2000" dirty="0" err="1" smtClean="0"/>
                  <a:t>mipmapped</a:t>
                </a:r>
                <a:r>
                  <a:rPr lang="en-US" sz="2000" dirty="0" smtClean="0"/>
                  <a:t>, no problem.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Just write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 as to a color target while rendering shadow map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VSM: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Fetch filtered </a:t>
                </a:r>
                <a14:m>
                  <m:oMath xmlns:m="http://schemas.openxmlformats.org/officeDocument/2006/math">
                    <m:r>
                      <a:rPr lang="sv-SE" sz="20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 from textures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Ignore individual samples and say that within the filter we have depth samples distributed with this mean and variance. </a:t>
                </a:r>
              </a:p>
              <a:p>
                <a:pPr lvl="1"/>
                <a:r>
                  <a:rPr lang="en-US" sz="2000" dirty="0" smtClean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540" y="982553"/>
                <a:ext cx="5272505" cy="5435285"/>
              </a:xfrm>
              <a:prstGeom prst="rect">
                <a:avLst/>
              </a:prstGeom>
              <a:blipFill>
                <a:blip r:embed="rId2"/>
                <a:stretch>
                  <a:fillRect l="-689" t="-1893" r="-689"/>
                </a:stretch>
              </a:blipFill>
              <a:ln w="38100">
                <a:solidFill>
                  <a:schemeClr val="tx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655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Shadow Map"/>
          <p:cNvGrpSpPr/>
          <p:nvPr/>
        </p:nvGrpSpPr>
        <p:grpSpPr>
          <a:xfrm>
            <a:off x="1672362" y="2740262"/>
            <a:ext cx="4346056" cy="176213"/>
            <a:chOff x="2751468" y="3359328"/>
            <a:chExt cx="4346056" cy="176213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751468" y="3364091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923168" y="3373616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303917" y="3359328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751468" y="3440291"/>
              <a:ext cx="21717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842080" y="3359328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385004" y="3359328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97524" y="3383141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478273" y="3368853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925824" y="3449816"/>
              <a:ext cx="21717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016436" y="3368853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559360" y="3368853"/>
              <a:ext cx="0" cy="1524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Shadow Maps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25</a:t>
            </a:fld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1510748" y="5497903"/>
            <a:ext cx="4507670" cy="29527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52263" y="4208957"/>
            <a:ext cx="1887536" cy="17344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74998" y="2677962"/>
            <a:ext cx="1160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</a:rPr>
              <a:t>s</a:t>
            </a:r>
            <a:r>
              <a:rPr lang="en-US" sz="1200" b="1" dirty="0" smtClean="0">
                <a:solidFill>
                  <a:srgbClr val="FFC000"/>
                </a:solidFill>
              </a:rPr>
              <a:t>hadow map </a:t>
            </a:r>
            <a:endParaRPr lang="en-US" sz="1200" b="1" dirty="0">
              <a:solidFill>
                <a:srgbClr val="FFC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517312" y="2816462"/>
            <a:ext cx="0" cy="2681441"/>
          </a:xfrm>
          <a:prstGeom prst="straightConnector1">
            <a:avLst/>
          </a:prstGeom>
          <a:ln w="25400">
            <a:solidFill>
              <a:schemeClr val="accent1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88812" y="2830750"/>
            <a:ext cx="0" cy="1378207"/>
          </a:xfrm>
          <a:prstGeom prst="straightConnector1">
            <a:avLst/>
          </a:prstGeom>
          <a:ln w="25400">
            <a:solidFill>
              <a:schemeClr val="accent1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627768" y="2830750"/>
            <a:ext cx="0" cy="1378207"/>
          </a:xfrm>
          <a:prstGeom prst="straightConnector1">
            <a:avLst/>
          </a:prstGeom>
          <a:ln w="25400">
            <a:solidFill>
              <a:schemeClr val="accent1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950574" y="2830750"/>
            <a:ext cx="0" cy="2667153"/>
          </a:xfrm>
          <a:prstGeom prst="straightConnector1">
            <a:avLst/>
          </a:prstGeom>
          <a:ln w="25400">
            <a:solidFill>
              <a:schemeClr val="accent1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454298" y="2816462"/>
            <a:ext cx="0" cy="2681441"/>
          </a:xfrm>
          <a:prstGeom prst="straightConnector1">
            <a:avLst/>
          </a:prstGeom>
          <a:ln w="25400">
            <a:solidFill>
              <a:schemeClr val="bg1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887560" y="2830750"/>
            <a:ext cx="0" cy="2667153"/>
          </a:xfrm>
          <a:prstGeom prst="straightConnector1">
            <a:avLst/>
          </a:prstGeom>
          <a:ln w="25400">
            <a:solidFill>
              <a:schemeClr val="bg1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200451" y="2830750"/>
            <a:ext cx="0" cy="1378207"/>
          </a:xfrm>
          <a:prstGeom prst="straightConnector1">
            <a:avLst/>
          </a:prstGeom>
          <a:ln w="25400">
            <a:solidFill>
              <a:schemeClr val="bg1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782487" y="2830750"/>
            <a:ext cx="0" cy="2681441"/>
          </a:xfrm>
          <a:prstGeom prst="straightConnector1">
            <a:avLst/>
          </a:prstGeom>
          <a:ln w="25400">
            <a:solidFill>
              <a:schemeClr val="bg1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Left Brace 40"/>
          <p:cNvSpPr/>
          <p:nvPr/>
        </p:nvSpPr>
        <p:spPr>
          <a:xfrm rot="5400000">
            <a:off x="3733678" y="1404249"/>
            <a:ext cx="228186" cy="2179118"/>
          </a:xfrm>
          <a:prstGeom prst="leftBrace">
            <a:avLst>
              <a:gd name="adj1" fmla="val 8333"/>
              <a:gd name="adj2" fmla="val 49739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305898" y="1965047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</a:rPr>
              <a:t>filter kernel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546540" y="863284"/>
                <a:ext cx="5272505" cy="5611350"/>
              </a:xfrm>
              <a:prstGeom prst="rect">
                <a:avLst/>
              </a:prstGeom>
              <a:solidFill>
                <a:schemeClr val="bg1">
                  <a:alpha val="86000"/>
                </a:schemeClr>
              </a:solidFill>
              <a:ln w="38100">
                <a:solidFill>
                  <a:schemeClr val="tx1"/>
                </a:solidFill>
                <a:prstDash val="sysDash"/>
              </a:ln>
            </p:spPr>
            <p:txBody>
              <a:bodyPr wrap="square" rtlCol="0">
                <a:normAutofit lnSpcReduction="10000"/>
              </a:bodyPr>
              <a:lstStyle/>
              <a:p>
                <a:endParaRPr lang="sv-SE" sz="2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VSM: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Fetch filtered </a:t>
                </a:r>
                <a14:m>
                  <m:oMath xmlns:m="http://schemas.openxmlformats.org/officeDocument/2006/math">
                    <m:r>
                      <a:rPr lang="sv-SE" sz="2000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 from textures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Ignore individual samples and say that within the filter we have depth samples distributed with this mean and variance.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We want to know: “What fraction of the samples has depth x &gt; t”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 err="1" smtClean="0"/>
                  <a:t>Chebychev’s</a:t>
                </a:r>
                <a:r>
                  <a:rPr lang="en-US" sz="2000" dirty="0" smtClean="0"/>
                  <a:t> inequality: </a:t>
                </a:r>
                <a:br>
                  <a:rPr lang="en-US" sz="2000" dirty="0" smtClean="0"/>
                </a:b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 smtClean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For a single planar occlude this is an equality, so…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For a very small filter size it should be a good approximation, so…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Let’s use it for </a:t>
                </a:r>
                <a:r>
                  <a:rPr lang="en-US" sz="2000" i="1" dirty="0" smtClean="0"/>
                  <a:t>large</a:t>
                </a:r>
                <a:r>
                  <a:rPr lang="en-US" sz="2000" dirty="0" smtClean="0"/>
                  <a:t> filter sizes and hope that it works! </a:t>
                </a:r>
                <a:r>
                  <a:rPr lang="en-US" sz="2000" dirty="0" smtClean="0">
                    <a:sym typeface="Wingdings" panose="05000000000000000000" pitchFamily="2" charset="2"/>
                  </a:rPr>
                  <a:t></a:t>
                </a:r>
                <a:r>
                  <a:rPr lang="en-US" sz="2000" dirty="0" smtClean="0"/>
                  <a:t> </a:t>
                </a:r>
              </a:p>
              <a:p>
                <a:pPr lvl="1"/>
                <a:r>
                  <a:rPr lang="en-US" sz="2000" dirty="0" smtClean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540" y="863284"/>
                <a:ext cx="5272505" cy="5611350"/>
              </a:xfrm>
              <a:prstGeom prst="rect">
                <a:avLst/>
              </a:prstGeom>
              <a:blipFill>
                <a:blip r:embed="rId2"/>
                <a:stretch>
                  <a:fillRect l="-689" r="-1263"/>
                </a:stretch>
              </a:blipFill>
              <a:ln w="38100">
                <a:solidFill>
                  <a:schemeClr val="tx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231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Variance Shadow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Show VSM demo</a:t>
            </a:r>
          </a:p>
          <a:p>
            <a:r>
              <a:rPr lang="en-US" dirty="0" smtClean="0"/>
              <a:t>Extremely fast, extremely smooth shadows!</a:t>
            </a:r>
          </a:p>
          <a:p>
            <a:r>
              <a:rPr lang="en-US" dirty="0" smtClean="0"/>
              <a:t>Weird light leakage when more than one shadow caster in filter region.</a:t>
            </a:r>
          </a:p>
          <a:p>
            <a:r>
              <a:rPr lang="en-US" dirty="0" smtClean="0"/>
              <a:t>Might be your only option, but use with care…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50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Screen</a:t>
            </a:r>
            <a:r>
              <a:rPr lang="sv-SE" dirty="0" smtClean="0"/>
              <a:t> Space </a:t>
            </a:r>
            <a:r>
              <a:rPr lang="sv-SE" dirty="0" err="1" smtClean="0"/>
              <a:t>Reflections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966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Screen</a:t>
            </a:r>
            <a:r>
              <a:rPr lang="sv-SE" dirty="0" smtClean="0"/>
              <a:t> Space </a:t>
            </a:r>
            <a:r>
              <a:rPr lang="sv-SE" dirty="0" err="1" smtClean="0"/>
              <a:t>Reflections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Glossy</a:t>
            </a:r>
            <a:r>
              <a:rPr lang="sv-SE" dirty="0" smtClean="0"/>
              <a:t> </a:t>
            </a:r>
            <a:r>
              <a:rPr lang="sv-SE" dirty="0" err="1"/>
              <a:t>r</a:t>
            </a:r>
            <a:r>
              <a:rPr lang="sv-SE" dirty="0" err="1" smtClean="0"/>
              <a:t>eflections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vital for </a:t>
            </a:r>
            <a:r>
              <a:rPr lang="sv-SE" dirty="0" err="1" smtClean="0"/>
              <a:t>realistic</a:t>
            </a:r>
            <a:r>
              <a:rPr lang="sv-SE" dirty="0" smtClean="0"/>
              <a:t> materials</a:t>
            </a:r>
          </a:p>
          <a:p>
            <a:r>
              <a:rPr lang="sv-SE" dirty="0" smtClean="0"/>
              <a:t>The proper solution is </a:t>
            </a:r>
            <a:r>
              <a:rPr lang="sv-SE" dirty="0" err="1" smtClean="0"/>
              <a:t>raytracing</a:t>
            </a:r>
            <a:r>
              <a:rPr lang="sv-SE" dirty="0" smtClean="0"/>
              <a:t>, and not </a:t>
            </a:r>
            <a:r>
              <a:rPr lang="sv-SE" dirty="0" err="1" smtClean="0"/>
              <a:t>feasible</a:t>
            </a:r>
            <a:r>
              <a:rPr lang="sv-SE" dirty="0" smtClean="0"/>
              <a:t> in games</a:t>
            </a:r>
          </a:p>
          <a:p>
            <a:r>
              <a:rPr lang="sv-SE" dirty="0" err="1" smtClean="0"/>
              <a:t>Optimistic</a:t>
            </a:r>
            <a:r>
              <a:rPr lang="sv-SE" dirty="0" smtClean="0"/>
              <a:t> back-</a:t>
            </a:r>
            <a:r>
              <a:rPr lang="sv-SE" dirty="0" err="1" smtClean="0"/>
              <a:t>of</a:t>
            </a:r>
            <a:r>
              <a:rPr lang="sv-SE" dirty="0" smtClean="0"/>
              <a:t>-an-</a:t>
            </a:r>
            <a:r>
              <a:rPr lang="sv-SE" dirty="0" err="1" smtClean="0"/>
              <a:t>envelope</a:t>
            </a:r>
            <a:r>
              <a:rPr lang="sv-SE" dirty="0" smtClean="0"/>
              <a:t> </a:t>
            </a:r>
            <a:r>
              <a:rPr lang="sv-SE" dirty="0" err="1" smtClean="0"/>
              <a:t>calculation</a:t>
            </a:r>
            <a:r>
              <a:rPr lang="sv-SE" dirty="0" smtClean="0"/>
              <a:t>: </a:t>
            </a:r>
          </a:p>
          <a:p>
            <a:pPr lvl="1"/>
            <a:r>
              <a:rPr lang="sv-SE" dirty="0" err="1" smtClean="0"/>
              <a:t>Let’s</a:t>
            </a:r>
            <a:r>
              <a:rPr lang="sv-SE" dirty="0" smtClean="0"/>
              <a:t> </a:t>
            </a:r>
            <a:r>
              <a:rPr lang="sv-SE" dirty="0" err="1" smtClean="0"/>
              <a:t>say</a:t>
            </a:r>
            <a:r>
              <a:rPr lang="sv-SE" dirty="0" smtClean="0"/>
              <a:t>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</a:t>
            </a:r>
            <a:r>
              <a:rPr lang="sv-SE" dirty="0" err="1" smtClean="0"/>
              <a:t>trace</a:t>
            </a:r>
            <a:r>
              <a:rPr lang="sv-SE" dirty="0" smtClean="0"/>
              <a:t> </a:t>
            </a:r>
            <a:r>
              <a:rPr lang="sv-SE" dirty="0" err="1" smtClean="0"/>
              <a:t>one</a:t>
            </a:r>
            <a:r>
              <a:rPr lang="sv-SE" dirty="0" smtClean="0"/>
              <a:t> </a:t>
            </a:r>
            <a:r>
              <a:rPr lang="sv-SE" dirty="0" err="1" smtClean="0"/>
              <a:t>ray</a:t>
            </a:r>
            <a:r>
              <a:rPr lang="sv-SE" dirty="0" smtClean="0"/>
              <a:t> per pixel @ 1080p in 10ms</a:t>
            </a:r>
          </a:p>
          <a:p>
            <a:pPr lvl="1"/>
            <a:r>
              <a:rPr lang="sv-SE" dirty="0" err="1" smtClean="0"/>
              <a:t>Need</a:t>
            </a:r>
            <a:r>
              <a:rPr lang="sv-SE" dirty="0" smtClean="0"/>
              <a:t> 256 </a:t>
            </a:r>
            <a:r>
              <a:rPr lang="sv-SE" dirty="0" err="1" smtClean="0"/>
              <a:t>rays</a:t>
            </a:r>
            <a:r>
              <a:rPr lang="sv-SE" dirty="0" smtClean="0"/>
              <a:t> for </a:t>
            </a:r>
            <a:r>
              <a:rPr lang="sv-SE" dirty="0" err="1" smtClean="0"/>
              <a:t>reasonable</a:t>
            </a:r>
            <a:r>
              <a:rPr lang="sv-SE" dirty="0" smtClean="0"/>
              <a:t> </a:t>
            </a:r>
            <a:r>
              <a:rPr lang="sv-SE" dirty="0" err="1" smtClean="0"/>
              <a:t>single</a:t>
            </a:r>
            <a:r>
              <a:rPr lang="sv-SE" dirty="0" smtClean="0"/>
              <a:t> </a:t>
            </a:r>
            <a:r>
              <a:rPr lang="sv-SE" dirty="0" err="1" smtClean="0"/>
              <a:t>bounce</a:t>
            </a:r>
            <a:r>
              <a:rPr lang="sv-SE" dirty="0" smtClean="0"/>
              <a:t> </a:t>
            </a:r>
            <a:r>
              <a:rPr lang="sv-SE" dirty="0" err="1" smtClean="0"/>
              <a:t>result</a:t>
            </a:r>
            <a:endParaRPr lang="sv-SE" dirty="0" smtClean="0"/>
          </a:p>
          <a:p>
            <a:pPr lvl="1"/>
            <a:r>
              <a:rPr lang="sv-SE" dirty="0" smtClean="0"/>
              <a:t>~2.5 sec per </a:t>
            </a:r>
            <a:r>
              <a:rPr lang="sv-SE" dirty="0" err="1" smtClean="0"/>
              <a:t>frame</a:t>
            </a:r>
            <a:r>
              <a:rPr lang="sv-SE" dirty="0" smtClean="0"/>
              <a:t>, and </a:t>
            </a:r>
            <a:r>
              <a:rPr lang="sv-SE" dirty="0" err="1" smtClean="0"/>
              <a:t>need</a:t>
            </a:r>
            <a:r>
              <a:rPr lang="sv-SE" dirty="0" smtClean="0"/>
              <a:t> to be at ~3ms </a:t>
            </a:r>
          </a:p>
          <a:p>
            <a:pPr lvl="2"/>
            <a:r>
              <a:rPr lang="sv-SE" dirty="0" err="1" smtClean="0"/>
              <a:t>Need</a:t>
            </a:r>
            <a:r>
              <a:rPr lang="sv-SE" dirty="0" smtClean="0"/>
              <a:t> 853x faster GPUs</a:t>
            </a:r>
          </a:p>
          <a:p>
            <a:pPr lvl="1"/>
            <a:r>
              <a:rPr lang="sv-SE" dirty="0" err="1" smtClean="0"/>
              <a:t>Assuming</a:t>
            </a:r>
            <a:r>
              <a:rPr lang="sv-SE" dirty="0" smtClean="0"/>
              <a:t> 2x faster </a:t>
            </a:r>
            <a:r>
              <a:rPr lang="sv-SE" dirty="0" err="1" smtClean="0"/>
              <a:t>every</a:t>
            </a:r>
            <a:r>
              <a:rPr lang="sv-SE" dirty="0" smtClean="0"/>
              <a:t> </a:t>
            </a:r>
            <a:r>
              <a:rPr lang="sv-SE" dirty="0" err="1" smtClean="0"/>
              <a:t>two</a:t>
            </a:r>
            <a:r>
              <a:rPr lang="sv-SE" dirty="0" smtClean="0"/>
              <a:t> </a:t>
            </a:r>
            <a:r>
              <a:rPr lang="sv-SE" dirty="0" err="1" smtClean="0"/>
              <a:t>years</a:t>
            </a:r>
            <a:endParaRPr lang="sv-SE" dirty="0"/>
          </a:p>
          <a:p>
            <a:pPr lvl="2"/>
            <a:r>
              <a:rPr lang="sv-SE" dirty="0" err="1" smtClean="0"/>
              <a:t>True</a:t>
            </a:r>
            <a:r>
              <a:rPr lang="sv-SE" dirty="0" smtClean="0"/>
              <a:t> </a:t>
            </a:r>
            <a:r>
              <a:rPr lang="sv-SE" dirty="0" err="1" smtClean="0"/>
              <a:t>now</a:t>
            </a:r>
            <a:r>
              <a:rPr lang="sv-SE" dirty="0" smtClean="0"/>
              <a:t>, </a:t>
            </a:r>
            <a:r>
              <a:rPr lang="sv-SE" dirty="0" err="1" smtClean="0"/>
              <a:t>impossible</a:t>
            </a:r>
            <a:r>
              <a:rPr lang="sv-SE" dirty="0" smtClean="0"/>
              <a:t> to </a:t>
            </a:r>
            <a:r>
              <a:rPr lang="sv-SE" dirty="0" err="1" smtClean="0"/>
              <a:t>say</a:t>
            </a:r>
            <a:r>
              <a:rPr lang="sv-SE" dirty="0" smtClean="0"/>
              <a:t> </a:t>
            </a:r>
            <a:r>
              <a:rPr lang="sv-SE" dirty="0" err="1" smtClean="0"/>
              <a:t>if</a:t>
            </a:r>
            <a:r>
              <a:rPr lang="sv-SE" dirty="0" smtClean="0"/>
              <a:t> it </a:t>
            </a:r>
            <a:r>
              <a:rPr lang="sv-SE" dirty="0" err="1" smtClean="0"/>
              <a:t>holds</a:t>
            </a:r>
            <a:endParaRPr lang="sv-SE" dirty="0" smtClean="0"/>
          </a:p>
          <a:p>
            <a:pPr lvl="1"/>
            <a:r>
              <a:rPr lang="sv-SE" dirty="0" smtClean="0"/>
              <a:t>log2(853)*2=19.47 </a:t>
            </a:r>
            <a:r>
              <a:rPr lang="sv-SE" dirty="0" err="1" smtClean="0"/>
              <a:t>years</a:t>
            </a:r>
            <a:endParaRPr lang="sv-SE" dirty="0" smtClean="0"/>
          </a:p>
          <a:p>
            <a:pPr lvl="1"/>
            <a:r>
              <a:rPr lang="sv-SE" dirty="0" err="1" smtClean="0"/>
              <a:t>Your</a:t>
            </a:r>
            <a:r>
              <a:rPr lang="sv-SE" dirty="0" smtClean="0"/>
              <a:t> kids </a:t>
            </a:r>
            <a:r>
              <a:rPr lang="sv-SE" dirty="0" err="1" smtClean="0"/>
              <a:t>might</a:t>
            </a:r>
            <a:r>
              <a:rPr lang="sv-SE" dirty="0" smtClean="0"/>
              <a:t> not </a:t>
            </a:r>
            <a:r>
              <a:rPr lang="sv-SE" dirty="0" err="1" smtClean="0"/>
              <a:t>have</a:t>
            </a:r>
            <a:r>
              <a:rPr lang="sv-SE" dirty="0" smtClean="0"/>
              <a:t> to </a:t>
            </a:r>
            <a:r>
              <a:rPr lang="sv-SE" dirty="0" err="1" smtClean="0"/>
              <a:t>cheat</a:t>
            </a:r>
            <a:r>
              <a:rPr lang="sv-SE" dirty="0" smtClean="0"/>
              <a:t> </a:t>
            </a:r>
            <a:r>
              <a:rPr lang="sv-SE" dirty="0" err="1" smtClean="0"/>
              <a:t>much</a:t>
            </a:r>
            <a:r>
              <a:rPr lang="sv-SE" dirty="0" smtClean="0"/>
              <a:t> (</a:t>
            </a:r>
            <a:r>
              <a:rPr lang="sv-SE" dirty="0" err="1" smtClean="0"/>
              <a:t>but</a:t>
            </a:r>
            <a:r>
              <a:rPr lang="sv-SE" dirty="0" smtClean="0"/>
              <a:t> </a:t>
            </a:r>
            <a:r>
              <a:rPr lang="sv-SE" dirty="0" err="1" smtClean="0"/>
              <a:t>mine</a:t>
            </a:r>
            <a:r>
              <a:rPr lang="sv-SE" dirty="0" smtClean="0"/>
              <a:t> </a:t>
            </a:r>
            <a:r>
              <a:rPr lang="sv-SE" dirty="0" err="1" smtClean="0"/>
              <a:t>will</a:t>
            </a:r>
            <a:r>
              <a:rPr lang="sv-SE" dirty="0" smtClean="0"/>
              <a:t>)!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914E-735F-4A5D-83E4-9A9756D1128A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025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Screen</a:t>
            </a:r>
            <a:r>
              <a:rPr lang="sv-SE" dirty="0" smtClean="0"/>
              <a:t> Space </a:t>
            </a:r>
            <a:r>
              <a:rPr lang="sv-SE" dirty="0" err="1" smtClean="0"/>
              <a:t>Reflections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v-SE" dirty="0" err="1" smtClean="0"/>
              <a:t>Current</a:t>
            </a:r>
            <a:r>
              <a:rPr lang="sv-SE" dirty="0" smtClean="0"/>
              <a:t> solutions: </a:t>
            </a:r>
          </a:p>
          <a:p>
            <a:pPr lvl="1"/>
            <a:r>
              <a:rPr lang="sv-SE" dirty="0" err="1" smtClean="0"/>
              <a:t>Precomputed</a:t>
            </a:r>
            <a:r>
              <a:rPr lang="sv-SE" dirty="0" smtClean="0"/>
              <a:t> </a:t>
            </a:r>
            <a:r>
              <a:rPr lang="sv-SE" dirty="0" err="1" smtClean="0"/>
              <a:t>environment</a:t>
            </a:r>
            <a:r>
              <a:rPr lang="sv-SE" dirty="0" smtClean="0"/>
              <a:t> </a:t>
            </a:r>
            <a:r>
              <a:rPr lang="sv-SE" dirty="0" err="1" smtClean="0"/>
              <a:t>map</a:t>
            </a:r>
            <a:endParaRPr lang="sv-SE" dirty="0" smtClean="0"/>
          </a:p>
          <a:p>
            <a:pPr lvl="2"/>
            <a:r>
              <a:rPr lang="sv-SE" dirty="0" smtClean="0"/>
              <a:t>As in </a:t>
            </a:r>
            <a:r>
              <a:rPr lang="sv-SE" dirty="0" err="1" smtClean="0"/>
              <a:t>labs</a:t>
            </a:r>
            <a:r>
              <a:rPr lang="sv-SE" dirty="0" smtClean="0"/>
              <a:t>, </a:t>
            </a:r>
            <a:r>
              <a:rPr lang="sv-SE" dirty="0" err="1" smtClean="0"/>
              <a:t>very</a:t>
            </a:r>
            <a:r>
              <a:rPr lang="sv-SE" dirty="0" smtClean="0"/>
              <a:t> </a:t>
            </a:r>
            <a:r>
              <a:rPr lang="sv-SE" dirty="0" err="1" smtClean="0"/>
              <a:t>cheap</a:t>
            </a:r>
            <a:endParaRPr lang="sv-SE" dirty="0" smtClean="0"/>
          </a:p>
          <a:p>
            <a:pPr lvl="2"/>
            <a:r>
              <a:rPr lang="sv-SE" dirty="0" err="1" smtClean="0"/>
              <a:t>Only</a:t>
            </a:r>
            <a:r>
              <a:rPr lang="sv-SE" dirty="0" smtClean="0"/>
              <a:t> get </a:t>
            </a:r>
            <a:r>
              <a:rPr lang="sv-SE" dirty="0" err="1" smtClean="0"/>
              <a:t>reflections</a:t>
            </a:r>
            <a:r>
              <a:rPr lang="sv-SE" dirty="0" smtClean="0"/>
              <a:t> from </a:t>
            </a:r>
            <a:r>
              <a:rPr lang="sv-SE" dirty="0" err="1" smtClean="0"/>
              <a:t>infinitely</a:t>
            </a:r>
            <a:r>
              <a:rPr lang="sv-SE" dirty="0" smtClean="0"/>
              <a:t> far </a:t>
            </a:r>
            <a:r>
              <a:rPr lang="sv-SE" dirty="0" err="1" smtClean="0"/>
              <a:t>away</a:t>
            </a:r>
            <a:endParaRPr lang="sv-SE" dirty="0" smtClean="0"/>
          </a:p>
          <a:p>
            <a:pPr lvl="1"/>
            <a:r>
              <a:rPr lang="sv-SE" dirty="0" err="1" smtClean="0"/>
              <a:t>Realtime</a:t>
            </a:r>
            <a:r>
              <a:rPr lang="sv-SE" dirty="0" smtClean="0"/>
              <a:t> </a:t>
            </a:r>
            <a:r>
              <a:rPr lang="sv-SE" dirty="0" err="1" smtClean="0"/>
              <a:t>environment</a:t>
            </a:r>
            <a:r>
              <a:rPr lang="sv-SE" dirty="0" smtClean="0"/>
              <a:t> </a:t>
            </a:r>
            <a:r>
              <a:rPr lang="sv-SE" dirty="0" err="1" smtClean="0"/>
              <a:t>maps</a:t>
            </a:r>
            <a:r>
              <a:rPr lang="sv-SE" dirty="0" smtClean="0"/>
              <a:t> per </a:t>
            </a:r>
            <a:r>
              <a:rPr lang="sv-SE" dirty="0" err="1" smtClean="0"/>
              <a:t>object</a:t>
            </a:r>
            <a:endParaRPr lang="sv-SE" dirty="0" smtClean="0"/>
          </a:p>
          <a:p>
            <a:pPr lvl="2"/>
            <a:r>
              <a:rPr lang="sv-SE" dirty="0" err="1" smtClean="0"/>
              <a:t>Reasonable</a:t>
            </a:r>
            <a:r>
              <a:rPr lang="sv-SE" dirty="0" smtClean="0"/>
              <a:t> for </a:t>
            </a:r>
            <a:r>
              <a:rPr lang="sv-SE" dirty="0" err="1" smtClean="0"/>
              <a:t>e.g</a:t>
            </a:r>
            <a:r>
              <a:rPr lang="sv-SE" dirty="0" smtClean="0"/>
              <a:t>. </a:t>
            </a:r>
            <a:r>
              <a:rPr lang="sv-SE" dirty="0" err="1" smtClean="0"/>
              <a:t>main</a:t>
            </a:r>
            <a:r>
              <a:rPr lang="sv-SE" dirty="0" smtClean="0"/>
              <a:t> </a:t>
            </a:r>
            <a:r>
              <a:rPr lang="sv-SE" dirty="0" err="1" smtClean="0"/>
              <a:t>character</a:t>
            </a:r>
            <a:endParaRPr lang="sv-SE" dirty="0" smtClean="0"/>
          </a:p>
          <a:p>
            <a:pPr lvl="2"/>
            <a:r>
              <a:rPr lang="sv-SE" dirty="0" smtClean="0"/>
              <a:t>No </a:t>
            </a:r>
            <a:r>
              <a:rPr lang="sv-SE" dirty="0" err="1" smtClean="0"/>
              <a:t>self-reflections</a:t>
            </a:r>
            <a:endParaRPr lang="sv-SE" dirty="0" smtClean="0"/>
          </a:p>
          <a:p>
            <a:pPr lvl="1"/>
            <a:r>
              <a:rPr lang="sv-SE" dirty="0" err="1" smtClean="0"/>
              <a:t>Precomputed</a:t>
            </a:r>
            <a:r>
              <a:rPr lang="sv-SE" dirty="0" smtClean="0"/>
              <a:t> </a:t>
            </a:r>
            <a:r>
              <a:rPr lang="sv-SE" dirty="0" err="1" smtClean="0"/>
              <a:t>environment</a:t>
            </a:r>
            <a:r>
              <a:rPr lang="sv-SE" dirty="0" smtClean="0"/>
              <a:t> </a:t>
            </a:r>
            <a:r>
              <a:rPr lang="sv-SE" dirty="0" err="1" smtClean="0"/>
              <a:t>probes</a:t>
            </a:r>
            <a:endParaRPr lang="sv-SE" dirty="0" smtClean="0"/>
          </a:p>
          <a:p>
            <a:pPr lvl="2"/>
            <a:r>
              <a:rPr lang="sv-SE" dirty="0" smtClean="0"/>
              <a:t>Artist </a:t>
            </a:r>
            <a:r>
              <a:rPr lang="sv-SE" dirty="0" err="1" smtClean="0"/>
              <a:t>places</a:t>
            </a:r>
            <a:r>
              <a:rPr lang="sv-SE" dirty="0" smtClean="0"/>
              <a:t> </a:t>
            </a:r>
            <a:r>
              <a:rPr lang="sv-SE" dirty="0" err="1" smtClean="0"/>
              <a:t>probes</a:t>
            </a:r>
            <a:r>
              <a:rPr lang="sv-SE" dirty="0" smtClean="0"/>
              <a:t> and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radius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approximates</a:t>
            </a:r>
            <a:r>
              <a:rPr lang="sv-SE" dirty="0" smtClean="0"/>
              <a:t> </a:t>
            </a:r>
            <a:r>
              <a:rPr lang="sv-SE" dirty="0" err="1" smtClean="0"/>
              <a:t>distance</a:t>
            </a:r>
            <a:r>
              <a:rPr lang="sv-SE" dirty="0" smtClean="0"/>
              <a:t> to </a:t>
            </a:r>
            <a:r>
              <a:rPr lang="sv-SE" dirty="0" err="1" smtClean="0"/>
              <a:t>reflecting</a:t>
            </a:r>
            <a:r>
              <a:rPr lang="sv-SE" dirty="0" smtClean="0"/>
              <a:t> </a:t>
            </a:r>
            <a:r>
              <a:rPr lang="sv-SE" dirty="0" err="1" smtClean="0"/>
              <a:t>surfaces</a:t>
            </a:r>
            <a:endParaRPr lang="sv-SE" dirty="0" smtClean="0"/>
          </a:p>
          <a:p>
            <a:pPr lvl="2"/>
            <a:r>
              <a:rPr lang="sv-SE" dirty="0" smtClean="0"/>
              <a:t>For </a:t>
            </a:r>
            <a:r>
              <a:rPr lang="sv-SE" dirty="0" err="1" smtClean="0"/>
              <a:t>each</a:t>
            </a:r>
            <a:r>
              <a:rPr lang="sv-SE" dirty="0" smtClean="0"/>
              <a:t> fragment: </a:t>
            </a:r>
            <a:r>
              <a:rPr lang="sv-SE" dirty="0" err="1" smtClean="0"/>
              <a:t>Find</a:t>
            </a:r>
            <a:r>
              <a:rPr lang="sv-SE" dirty="0" smtClean="0"/>
              <a:t> </a:t>
            </a:r>
            <a:r>
              <a:rPr lang="sv-SE" dirty="0" err="1" smtClean="0"/>
              <a:t>closest</a:t>
            </a:r>
            <a:r>
              <a:rPr lang="sv-SE" dirty="0" smtClean="0"/>
              <a:t> </a:t>
            </a:r>
            <a:r>
              <a:rPr lang="sv-SE" dirty="0" err="1" smtClean="0"/>
              <a:t>probes</a:t>
            </a:r>
            <a:r>
              <a:rPr lang="sv-SE" dirty="0" smtClean="0"/>
              <a:t> and </a:t>
            </a:r>
            <a:r>
              <a:rPr lang="sv-SE" dirty="0" err="1" smtClean="0"/>
              <a:t>attempt</a:t>
            </a:r>
            <a:r>
              <a:rPr lang="sv-SE" dirty="0" smtClean="0"/>
              <a:t> to </a:t>
            </a:r>
            <a:r>
              <a:rPr lang="sv-SE" dirty="0" err="1" smtClean="0"/>
              <a:t>calculate</a:t>
            </a:r>
            <a:r>
              <a:rPr lang="sv-SE" dirty="0" smtClean="0"/>
              <a:t> </a:t>
            </a:r>
            <a:r>
              <a:rPr lang="sv-SE" dirty="0" err="1" smtClean="0"/>
              <a:t>local</a:t>
            </a:r>
            <a:r>
              <a:rPr lang="sv-SE" dirty="0" smtClean="0"/>
              <a:t> </a:t>
            </a:r>
            <a:r>
              <a:rPr lang="sv-SE" dirty="0" err="1" smtClean="0"/>
              <a:t>reflection</a:t>
            </a:r>
            <a:endParaRPr lang="sv-SE" dirty="0" smtClean="0"/>
          </a:p>
          <a:p>
            <a:pPr lvl="2"/>
            <a:r>
              <a:rPr lang="sv-SE" dirty="0" err="1" smtClean="0"/>
              <a:t>Only</a:t>
            </a:r>
            <a:r>
              <a:rPr lang="sv-SE" dirty="0" smtClean="0"/>
              <a:t> </a:t>
            </a:r>
            <a:r>
              <a:rPr lang="sv-SE" dirty="0" err="1" smtClean="0"/>
              <a:t>reflections</a:t>
            </a:r>
            <a:r>
              <a:rPr lang="sv-SE" dirty="0" smtClean="0"/>
              <a:t> from </a:t>
            </a:r>
            <a:r>
              <a:rPr lang="sv-SE" dirty="0" err="1" smtClean="0"/>
              <a:t>static</a:t>
            </a:r>
            <a:r>
              <a:rPr lang="sv-SE" dirty="0" smtClean="0"/>
              <a:t> </a:t>
            </a:r>
            <a:r>
              <a:rPr lang="sv-SE" dirty="0" err="1" smtClean="0"/>
              <a:t>geometry</a:t>
            </a:r>
            <a:endParaRPr lang="sv-SE" dirty="0"/>
          </a:p>
          <a:p>
            <a:pPr lvl="2"/>
            <a:r>
              <a:rPr lang="sv-SE" dirty="0" err="1" smtClean="0"/>
              <a:t>Need</a:t>
            </a:r>
            <a:r>
              <a:rPr lang="sv-SE" dirty="0" smtClean="0"/>
              <a:t> </a:t>
            </a:r>
            <a:r>
              <a:rPr lang="sv-SE" dirty="0" err="1" smtClean="0"/>
              <a:t>many</a:t>
            </a:r>
            <a:r>
              <a:rPr lang="sv-SE" dirty="0" smtClean="0"/>
              <a:t> </a:t>
            </a:r>
            <a:r>
              <a:rPr lang="sv-SE" dirty="0" err="1" smtClean="0"/>
              <a:t>probes</a:t>
            </a:r>
            <a:r>
              <a:rPr lang="sv-SE" dirty="0" smtClean="0"/>
              <a:t> =&gt; </a:t>
            </a:r>
            <a:r>
              <a:rPr lang="sv-SE" dirty="0" err="1" smtClean="0"/>
              <a:t>much</a:t>
            </a:r>
            <a:r>
              <a:rPr lang="sv-SE" dirty="0" smtClean="0"/>
              <a:t> </a:t>
            </a:r>
            <a:r>
              <a:rPr lang="sv-SE" dirty="0" err="1" smtClean="0"/>
              <a:t>memory</a:t>
            </a:r>
            <a:endParaRPr lang="sv-SE" dirty="0" smtClean="0"/>
          </a:p>
          <a:p>
            <a:pPr lvl="1"/>
            <a:r>
              <a:rPr lang="sv-SE" dirty="0" err="1" smtClean="0"/>
              <a:t>Voxel</a:t>
            </a:r>
            <a:r>
              <a:rPr lang="sv-SE" dirty="0" smtClean="0"/>
              <a:t> </a:t>
            </a:r>
            <a:r>
              <a:rPr lang="sv-SE" dirty="0" err="1" smtClean="0"/>
              <a:t>Cone</a:t>
            </a:r>
            <a:r>
              <a:rPr lang="sv-SE" dirty="0" smtClean="0"/>
              <a:t> </a:t>
            </a:r>
            <a:r>
              <a:rPr lang="sv-SE" dirty="0" err="1" smtClean="0"/>
              <a:t>Tracing</a:t>
            </a:r>
            <a:endParaRPr lang="sv-SE" dirty="0" smtClean="0"/>
          </a:p>
          <a:p>
            <a:pPr lvl="2"/>
            <a:r>
              <a:rPr lang="en-US" dirty="0" err="1" smtClean="0"/>
              <a:t>Voxelize</a:t>
            </a:r>
            <a:r>
              <a:rPr lang="en-US" dirty="0" smtClean="0"/>
              <a:t> scene every frame and ray march reflections</a:t>
            </a:r>
          </a:p>
          <a:p>
            <a:pPr lvl="2"/>
            <a:r>
              <a:rPr lang="en-US" dirty="0" smtClean="0"/>
              <a:t>Still a bit expensive (compute and memory)</a:t>
            </a:r>
          </a:p>
          <a:p>
            <a:pPr lvl="2"/>
            <a:r>
              <a:rPr lang="en-US" dirty="0" smtClean="0"/>
              <a:t>Successfully used in some titles though</a:t>
            </a:r>
          </a:p>
          <a:p>
            <a:pPr lvl="1"/>
            <a:r>
              <a:rPr lang="en-US" b="1" dirty="0" smtClean="0"/>
              <a:t>Screen Space Raytracing</a:t>
            </a:r>
          </a:p>
          <a:p>
            <a:pPr lvl="2"/>
            <a:r>
              <a:rPr lang="en-US" dirty="0" smtClean="0"/>
              <a:t>Great results when it works!</a:t>
            </a:r>
          </a:p>
          <a:p>
            <a:pPr lvl="2"/>
            <a:r>
              <a:rPr lang="en-US" dirty="0" smtClean="0"/>
              <a:t>Cheap (</a:t>
            </a:r>
            <a:r>
              <a:rPr lang="en-US" dirty="0" err="1" smtClean="0"/>
              <a:t>ish</a:t>
            </a:r>
            <a:r>
              <a:rPr lang="en-US" dirty="0" smtClean="0"/>
              <a:t>), ~3ms is a number from Ghost. </a:t>
            </a:r>
          </a:p>
          <a:p>
            <a:pPr lvl="2"/>
            <a:r>
              <a:rPr lang="en-US" dirty="0" smtClean="0"/>
              <a:t>Need fallback</a:t>
            </a:r>
            <a:r>
              <a:rPr lang="sv-SE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565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930400" y="1485900"/>
            <a:ext cx="552451" cy="4908550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charset="0"/>
              </a:rPr>
              <a:t>Device Memory</a:t>
            </a:r>
            <a:endParaRPr lang="sv-SE" b="1" dirty="0"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321050" y="1485900"/>
            <a:ext cx="1600200" cy="393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rial" charset="0"/>
              </a:rPr>
              <a:t>Input Assembly</a:t>
            </a:r>
            <a:endParaRPr lang="sv-SE" sz="1400" dirty="0">
              <a:latin typeface="Arial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2565400" y="1590675"/>
            <a:ext cx="673100" cy="18415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>
              <a:latin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89250" y="3448050"/>
            <a:ext cx="1231900" cy="1816100"/>
            <a:chOff x="1339850" y="2914650"/>
            <a:chExt cx="1669250" cy="2057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9850" y="3105150"/>
              <a:ext cx="1669250" cy="18669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1339850" y="2914650"/>
              <a:ext cx="1669250" cy="190500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chemeClr val="bg1"/>
                  </a:solidFill>
                  <a:latin typeface="Arial" charset="0"/>
                </a:rPr>
                <a:t>Multi Processor </a:t>
              </a:r>
              <a:endParaRPr lang="sv-SE" sz="9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292600" y="3448050"/>
            <a:ext cx="1231900" cy="1816100"/>
            <a:chOff x="1339850" y="2914650"/>
            <a:chExt cx="1669250" cy="20574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9850" y="3105150"/>
              <a:ext cx="1669250" cy="18669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Rectangle 17"/>
            <p:cNvSpPr/>
            <p:nvPr/>
          </p:nvSpPr>
          <p:spPr bwMode="auto">
            <a:xfrm>
              <a:off x="1339850" y="2914650"/>
              <a:ext cx="1669250" cy="190500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chemeClr val="bg1"/>
                  </a:solidFill>
                  <a:latin typeface="Arial" charset="0"/>
                </a:rPr>
                <a:t>Multi Processor </a:t>
              </a:r>
              <a:endParaRPr lang="sv-SE" sz="9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695950" y="3448050"/>
            <a:ext cx="1231900" cy="1816100"/>
            <a:chOff x="1339850" y="2914650"/>
            <a:chExt cx="1669250" cy="20574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9850" y="3105150"/>
              <a:ext cx="1669250" cy="18669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Rectangle 20"/>
            <p:cNvSpPr/>
            <p:nvPr/>
          </p:nvSpPr>
          <p:spPr bwMode="auto">
            <a:xfrm>
              <a:off x="1339850" y="2914650"/>
              <a:ext cx="1669250" cy="190500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chemeClr val="bg1"/>
                  </a:solidFill>
                  <a:latin typeface="Arial" charset="0"/>
                </a:rPr>
                <a:t>Multi Processor </a:t>
              </a:r>
              <a:endParaRPr lang="sv-SE" sz="9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099300" y="3448050"/>
            <a:ext cx="1231900" cy="1816100"/>
            <a:chOff x="1339850" y="2914650"/>
            <a:chExt cx="1669250" cy="20574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9850" y="3105150"/>
              <a:ext cx="1669250" cy="18669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Rectangle 23"/>
            <p:cNvSpPr/>
            <p:nvPr/>
          </p:nvSpPr>
          <p:spPr bwMode="auto">
            <a:xfrm>
              <a:off x="1339850" y="2914650"/>
              <a:ext cx="1669250" cy="190500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chemeClr val="bg1"/>
                  </a:solidFill>
                  <a:latin typeface="Arial" charset="0"/>
                </a:rPr>
                <a:t>Multi Processor </a:t>
              </a:r>
              <a:endParaRPr lang="sv-SE" sz="9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05200" y="1682750"/>
            <a:ext cx="4210050" cy="1765300"/>
            <a:chOff x="1981200" y="1682750"/>
            <a:chExt cx="4210050" cy="1765300"/>
          </a:xfrm>
        </p:grpSpPr>
        <p:cxnSp>
          <p:nvCxnSpPr>
            <p:cNvPr id="26" name="Elbow Connector 25"/>
            <p:cNvCxnSpPr>
              <a:stCxn id="5" idx="3"/>
            </p:cNvCxnSpPr>
            <p:nvPr/>
          </p:nvCxnSpPr>
          <p:spPr bwMode="auto">
            <a:xfrm>
              <a:off x="3397250" y="1682750"/>
              <a:ext cx="342900" cy="1377950"/>
            </a:xfrm>
            <a:prstGeom prst="bentConnector2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Elbow Connector 27"/>
            <p:cNvCxnSpPr>
              <a:endCxn id="8" idx="0"/>
            </p:cNvCxnSpPr>
            <p:nvPr/>
          </p:nvCxnSpPr>
          <p:spPr bwMode="auto">
            <a:xfrm rot="10800000" flipV="1">
              <a:off x="1981200" y="3060700"/>
              <a:ext cx="1758950" cy="387350"/>
            </a:xfrm>
            <a:prstGeom prst="bentConnector2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/>
            <p:cNvCxnSpPr>
              <a:endCxn id="18" idx="0"/>
            </p:cNvCxnSpPr>
            <p:nvPr/>
          </p:nvCxnSpPr>
          <p:spPr bwMode="auto">
            <a:xfrm flipH="1">
              <a:off x="3384550" y="3060700"/>
              <a:ext cx="12700" cy="38735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Elbow Connector 41"/>
            <p:cNvCxnSpPr>
              <a:endCxn id="24" idx="0"/>
            </p:cNvCxnSpPr>
            <p:nvPr/>
          </p:nvCxnSpPr>
          <p:spPr bwMode="auto">
            <a:xfrm>
              <a:off x="3740150" y="3060700"/>
              <a:ext cx="2451100" cy="387350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Arrow Connector 43"/>
            <p:cNvCxnSpPr>
              <a:endCxn id="21" idx="0"/>
            </p:cNvCxnSpPr>
            <p:nvPr/>
          </p:nvCxnSpPr>
          <p:spPr bwMode="auto">
            <a:xfrm>
              <a:off x="4787900" y="3060700"/>
              <a:ext cx="0" cy="38735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Rounded Rectangle 46"/>
            <p:cNvSpPr/>
            <p:nvPr/>
          </p:nvSpPr>
          <p:spPr bwMode="auto">
            <a:xfrm>
              <a:off x="3006725" y="2109470"/>
              <a:ext cx="1466850" cy="3048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Arial" charset="0"/>
                </a:rPr>
                <a:t>32 input vertices</a:t>
              </a:r>
              <a:endParaRPr lang="sv-SE" sz="1200" dirty="0">
                <a:latin typeface="Arial" charset="0"/>
              </a:endParaRPr>
            </a:p>
          </p:txBody>
        </p:sp>
      </p:grpSp>
      <p:sp>
        <p:nvSpPr>
          <p:cNvPr id="48" name="Rounded Rectangle 47"/>
          <p:cNvSpPr/>
          <p:nvPr/>
        </p:nvSpPr>
        <p:spPr bwMode="auto">
          <a:xfrm>
            <a:off x="2168525" y="1224279"/>
            <a:ext cx="1466850" cy="366396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</a:rPr>
              <a:t>Vertex </a:t>
            </a:r>
            <a:r>
              <a:rPr lang="en-US" sz="1200" dirty="0"/>
              <a:t>Indices and Vertices</a:t>
            </a:r>
            <a:endParaRPr lang="sv-SE" sz="1200" dirty="0">
              <a:latin typeface="Arial" charset="0"/>
            </a:endParaRPr>
          </a:p>
        </p:txBody>
      </p:sp>
      <p:cxnSp>
        <p:nvCxnSpPr>
          <p:cNvPr id="50" name="Elbow Connector 49"/>
          <p:cNvCxnSpPr>
            <a:stCxn id="7" idx="2"/>
          </p:cNvCxnSpPr>
          <p:nvPr/>
        </p:nvCxnSpPr>
        <p:spPr bwMode="auto">
          <a:xfrm rot="16200000" flipH="1">
            <a:off x="6797675" y="1971675"/>
            <a:ext cx="279400" cy="6864350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Elbow Connector 52"/>
          <p:cNvCxnSpPr>
            <a:endCxn id="51" idx="0"/>
          </p:cNvCxnSpPr>
          <p:nvPr/>
        </p:nvCxnSpPr>
        <p:spPr bwMode="auto">
          <a:xfrm rot="16200000" flipV="1">
            <a:off x="6688617" y="1862616"/>
            <a:ext cx="4798057" cy="2563812"/>
          </a:xfrm>
          <a:prstGeom prst="bentConnector3">
            <a:avLst>
              <a:gd name="adj1" fmla="val 104764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Rounded Rectangle 53"/>
          <p:cNvSpPr/>
          <p:nvPr/>
        </p:nvSpPr>
        <p:spPr bwMode="auto">
          <a:xfrm>
            <a:off x="8331201" y="5391150"/>
            <a:ext cx="1584325" cy="3048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</a:rPr>
              <a:t>32 shaded vertices</a:t>
            </a:r>
            <a:endParaRPr lang="sv-SE" sz="1200" dirty="0">
              <a:latin typeface="Arial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3321050" y="1874341"/>
            <a:ext cx="1600200" cy="1430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latin typeface="Arial" charset="0"/>
              </a:rPr>
              <a:t>vertex cache</a:t>
            </a:r>
            <a:endParaRPr lang="sv-SE" sz="700" dirty="0">
              <a:latin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60651" y="1945868"/>
            <a:ext cx="844549" cy="3597682"/>
            <a:chOff x="1136650" y="1945868"/>
            <a:chExt cx="844549" cy="3597682"/>
          </a:xfrm>
        </p:grpSpPr>
        <p:cxnSp>
          <p:nvCxnSpPr>
            <p:cNvPr id="49" name="Elbow Connector 48"/>
            <p:cNvCxnSpPr>
              <a:endCxn id="52" idx="1"/>
            </p:cNvCxnSpPr>
            <p:nvPr/>
          </p:nvCxnSpPr>
          <p:spPr bwMode="auto">
            <a:xfrm rot="5400000" flipH="1" flipV="1">
              <a:off x="-331991" y="3414509"/>
              <a:ext cx="3597682" cy="660400"/>
            </a:xfrm>
            <a:prstGeom prst="bentConnector2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Elbow Connector 61"/>
            <p:cNvCxnSpPr/>
            <p:nvPr/>
          </p:nvCxnSpPr>
          <p:spPr bwMode="auto">
            <a:xfrm flipV="1">
              <a:off x="1136650" y="5391150"/>
              <a:ext cx="844549" cy="15240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5" name="Rectangle 34"/>
          <p:cNvSpPr/>
          <p:nvPr/>
        </p:nvSpPr>
        <p:spPr bwMode="auto">
          <a:xfrm>
            <a:off x="7099301" y="745494"/>
            <a:ext cx="1412875" cy="43433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rial" charset="0"/>
              </a:rPr>
              <a:t>Primitive Assembly</a:t>
            </a:r>
            <a:endParaRPr lang="sv-SE" sz="1400" dirty="0">
              <a:latin typeface="Arial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099301" y="1335408"/>
            <a:ext cx="1412875" cy="434339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rial" charset="0"/>
              </a:rPr>
              <a:t>Triangle Setup</a:t>
            </a:r>
            <a:endParaRPr lang="sv-SE" sz="1400" dirty="0">
              <a:latin typeface="Arial" charset="0"/>
            </a:endParaRPr>
          </a:p>
        </p:txBody>
      </p:sp>
      <p:sp>
        <p:nvSpPr>
          <p:cNvPr id="39" name="Curved Left Arrow 38"/>
          <p:cNvSpPr/>
          <p:nvPr/>
        </p:nvSpPr>
        <p:spPr bwMode="auto">
          <a:xfrm>
            <a:off x="8561388" y="897890"/>
            <a:ext cx="387350" cy="74041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>
              <a:latin typeface="Arial" charset="0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8721725" y="878840"/>
            <a:ext cx="1584325" cy="642616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</a:rPr>
              <a:t>Pixel Coordinate</a:t>
            </a:r>
            <a:br>
              <a:rPr lang="en-US" sz="1200" dirty="0">
                <a:latin typeface="Arial" charset="0"/>
              </a:rPr>
            </a:br>
            <a:r>
              <a:rPr lang="en-US" sz="1200" dirty="0">
                <a:latin typeface="Arial" charset="0"/>
              </a:rPr>
              <a:t>Integer Snapped</a:t>
            </a:r>
            <a:br>
              <a:rPr lang="en-US" sz="1200" dirty="0">
                <a:latin typeface="Arial" charset="0"/>
              </a:rPr>
            </a:br>
            <a:r>
              <a:rPr lang="en-US" sz="1200" dirty="0">
                <a:latin typeface="Arial" charset="0"/>
              </a:rPr>
              <a:t>vertices</a:t>
            </a:r>
            <a:endParaRPr lang="sv-SE" sz="1200" dirty="0">
              <a:latin typeface="Arial" charset="0"/>
            </a:endParaRPr>
          </a:p>
        </p:txBody>
      </p:sp>
      <p:sp>
        <p:nvSpPr>
          <p:cNvPr id="43" name="Curved Left Arrow 42"/>
          <p:cNvSpPr/>
          <p:nvPr/>
        </p:nvSpPr>
        <p:spPr bwMode="auto">
          <a:xfrm>
            <a:off x="8561388" y="1544309"/>
            <a:ext cx="387350" cy="740410"/>
          </a:xfrm>
          <a:prstGeom prst="curvedLef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>
              <a:latin typeface="Arial" charset="0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8736014" y="1601154"/>
            <a:ext cx="1584325" cy="64261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</a:rPr>
              <a:t>Edge equations, etc…</a:t>
            </a:r>
            <a:endParaRPr lang="sv-SE" sz="1200" dirty="0">
              <a:latin typeface="Arial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7099301" y="1922463"/>
            <a:ext cx="1412875" cy="434339"/>
          </a:xfrm>
          <a:prstGeom prst="rect">
            <a:avLst/>
          </a:prstGeom>
          <a:solidFill>
            <a:srgbClr val="9966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rial" charset="0"/>
              </a:rPr>
              <a:t>Rasterizer</a:t>
            </a:r>
            <a:endParaRPr lang="sv-SE" sz="1400" dirty="0"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11901" y="2356801"/>
            <a:ext cx="1493838" cy="1091249"/>
            <a:chOff x="4787901" y="2356800"/>
            <a:chExt cx="1493838" cy="1091249"/>
          </a:xfrm>
        </p:grpSpPr>
        <p:cxnSp>
          <p:nvCxnSpPr>
            <p:cNvPr id="41" name="Elbow Connector 40"/>
            <p:cNvCxnSpPr/>
            <p:nvPr/>
          </p:nvCxnSpPr>
          <p:spPr bwMode="auto">
            <a:xfrm rot="5400000">
              <a:off x="4989195" y="2155506"/>
              <a:ext cx="1091249" cy="1493838"/>
            </a:xfrm>
            <a:prstGeom prst="bentConnector3">
              <a:avLst>
                <a:gd name="adj1" fmla="val 33707"/>
              </a:avLst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Rounded Rectangle 50"/>
            <p:cNvSpPr/>
            <p:nvPr/>
          </p:nvSpPr>
          <p:spPr bwMode="auto">
            <a:xfrm>
              <a:off x="5124450" y="2555758"/>
              <a:ext cx="1000125" cy="304800"/>
            </a:xfrm>
            <a:prstGeom prst="roundRect">
              <a:avLst>
                <a:gd name="adj" fmla="val 50000"/>
              </a:avLst>
            </a:prstGeom>
            <a:solidFill>
              <a:srgbClr val="996633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Arial" charset="0"/>
                </a:rPr>
                <a:t>32 frags</a:t>
              </a:r>
              <a:endParaRPr lang="sv-SE" sz="1200" dirty="0">
                <a:latin typeface="Arial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0" y="5264151"/>
            <a:ext cx="1953418" cy="621665"/>
            <a:chOff x="4572000" y="5264150"/>
            <a:chExt cx="1953418" cy="621665"/>
          </a:xfrm>
        </p:grpSpPr>
        <p:cxnSp>
          <p:nvCxnSpPr>
            <p:cNvPr id="56" name="Elbow Connector 55"/>
            <p:cNvCxnSpPr/>
            <p:nvPr/>
          </p:nvCxnSpPr>
          <p:spPr bwMode="auto">
            <a:xfrm rot="5400000">
              <a:off x="4391738" y="5444412"/>
              <a:ext cx="576425" cy="215901"/>
            </a:xfrm>
            <a:prstGeom prst="bentConnector2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Rounded Rectangle 59"/>
            <p:cNvSpPr/>
            <p:nvPr/>
          </p:nvSpPr>
          <p:spPr bwMode="auto">
            <a:xfrm>
              <a:off x="4723605" y="5581015"/>
              <a:ext cx="1801813" cy="304800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latin typeface="Arial" charset="0"/>
                </a:rPr>
                <a:t>32 shaded fragments</a:t>
              </a:r>
              <a:endParaRPr lang="sv-SE" sz="1200" dirty="0">
                <a:latin typeface="Arial" charset="0"/>
              </a:endParaRPr>
            </a:p>
          </p:txBody>
        </p:sp>
      </p:grpSp>
      <p:sp>
        <p:nvSpPr>
          <p:cNvPr id="61" name="Rectangle 60"/>
          <p:cNvSpPr/>
          <p:nvPr/>
        </p:nvSpPr>
        <p:spPr bwMode="auto">
          <a:xfrm>
            <a:off x="5091111" y="5695950"/>
            <a:ext cx="1004888" cy="2892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Arial" charset="0"/>
              </a:rPr>
              <a:t>Z-culling</a:t>
            </a:r>
          </a:p>
        </p:txBody>
      </p:sp>
      <p:cxnSp>
        <p:nvCxnSpPr>
          <p:cNvPr id="63" name="Straight Arrow Connector 62"/>
          <p:cNvCxnSpPr>
            <a:endCxn id="61" idx="1"/>
          </p:cNvCxnSpPr>
          <p:nvPr/>
        </p:nvCxnSpPr>
        <p:spPr bwMode="auto">
          <a:xfrm>
            <a:off x="2482851" y="5819137"/>
            <a:ext cx="2608261" cy="214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Rectangle 63"/>
          <p:cNvSpPr/>
          <p:nvPr/>
        </p:nvSpPr>
        <p:spPr bwMode="auto">
          <a:xfrm>
            <a:off x="7731125" y="2508216"/>
            <a:ext cx="1004888" cy="2892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Arial" charset="0"/>
              </a:rPr>
              <a:t>Early Z</a:t>
            </a:r>
          </a:p>
        </p:txBody>
      </p:sp>
      <p:sp>
        <p:nvSpPr>
          <p:cNvPr id="65" name="Rectangle 64"/>
          <p:cNvSpPr/>
          <p:nvPr/>
        </p:nvSpPr>
        <p:spPr bwMode="auto">
          <a:xfrm>
            <a:off x="8034338" y="2003838"/>
            <a:ext cx="1004888" cy="2892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Arial" charset="0"/>
              </a:rPr>
              <a:t>Hi-z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482851" y="5889195"/>
            <a:ext cx="5695553" cy="430975"/>
            <a:chOff x="958850" y="5889194"/>
            <a:chExt cx="5695553" cy="430975"/>
          </a:xfrm>
        </p:grpSpPr>
        <p:sp>
          <p:nvSpPr>
            <p:cNvPr id="66" name="Rectangle 65"/>
            <p:cNvSpPr/>
            <p:nvPr/>
          </p:nvSpPr>
          <p:spPr bwMode="auto">
            <a:xfrm>
              <a:off x="3567111" y="6030919"/>
              <a:ext cx="1004888" cy="2892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Arial" charset="0"/>
                </a:rPr>
                <a:t>Blending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 bwMode="auto">
            <a:xfrm>
              <a:off x="958850" y="6179507"/>
              <a:ext cx="2608261" cy="2143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8" name="Curved Left Arrow 67"/>
            <p:cNvSpPr/>
            <p:nvPr/>
          </p:nvSpPr>
          <p:spPr bwMode="auto">
            <a:xfrm>
              <a:off x="4594225" y="5889194"/>
              <a:ext cx="387350" cy="311752"/>
            </a:xfrm>
            <a:prstGeom prst="curvedLeft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sv-SE">
                <a:latin typeface="Arial" charset="0"/>
              </a:endParaRPr>
            </a:p>
          </p:txBody>
        </p:sp>
        <p:sp>
          <p:nvSpPr>
            <p:cNvPr id="69" name="Rounded Rectangle 68"/>
            <p:cNvSpPr/>
            <p:nvPr/>
          </p:nvSpPr>
          <p:spPr bwMode="auto">
            <a:xfrm>
              <a:off x="4852590" y="5978205"/>
              <a:ext cx="1801813" cy="30480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</a:rPr>
                <a:t>non culled fragments</a:t>
              </a:r>
              <a:endParaRPr lang="sv-SE" sz="12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Deferred Shading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099300" y="3217317"/>
            <a:ext cx="4859022" cy="1754326"/>
          </a:xfrm>
          <a:prstGeom prst="rect">
            <a:avLst/>
          </a:prstGeom>
          <a:solidFill>
            <a:schemeClr val="bg1">
              <a:alpha val="86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mtClean="0"/>
              <a:t>Z Culling: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Early and Hi-z help cull fragments</a:t>
            </a:r>
            <a:br>
              <a:rPr lang="en-US" smtClean="0"/>
            </a:br>
            <a:r>
              <a:rPr lang="en-US" smtClean="0"/>
              <a:t>before they are shaded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Still, Z Culling can only help if an occluded </a:t>
            </a:r>
            <a:br>
              <a:rPr lang="en-US" smtClean="0"/>
            </a:br>
            <a:r>
              <a:rPr lang="en-US" smtClean="0"/>
              <a:t>fragment is drawn </a:t>
            </a:r>
            <a:r>
              <a:rPr lang="en-US" i="1" smtClean="0"/>
              <a:t>after </a:t>
            </a:r>
            <a:r>
              <a:rPr lang="en-US" smtClean="0"/>
              <a:t>the occluding </a:t>
            </a:r>
            <a:br>
              <a:rPr lang="en-US" smtClean="0"/>
            </a:br>
            <a:r>
              <a:rPr lang="en-US" smtClean="0"/>
              <a:t>fragment</a:t>
            </a:r>
            <a:endParaRPr lang="en-US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75" y="897890"/>
            <a:ext cx="9096503" cy="557860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106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Space Reflections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30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24" y="1040602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454" y="1748118"/>
            <a:ext cx="4200348" cy="3749040"/>
          </a:xfrm>
          <a:prstGeom prst="rect">
            <a:avLst/>
          </a:prstGeom>
          <a:solidFill>
            <a:schemeClr val="bg1">
              <a:alpha val="86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In shading pass, for each pixel: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Calculate reflection vector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Raymarch</a:t>
            </a:r>
            <a:r>
              <a:rPr lang="en-US" sz="2000" dirty="0" smtClean="0"/>
              <a:t> </a:t>
            </a:r>
            <a:r>
              <a:rPr lang="en-US" sz="2000" i="1" dirty="0" smtClean="0"/>
              <a:t>in the </a:t>
            </a:r>
            <a:r>
              <a:rPr lang="en-US" sz="2000" i="1" dirty="0" err="1" smtClean="0"/>
              <a:t>zbuffer</a:t>
            </a:r>
            <a:endParaRPr lang="en-US" sz="2000" i="1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i="1" dirty="0" smtClean="0"/>
              <a:t>E.g., </a:t>
            </a:r>
            <a:r>
              <a:rPr lang="en-US" sz="2000" i="1" dirty="0" err="1" smtClean="0"/>
              <a:t>Bresenheim</a:t>
            </a:r>
            <a:endParaRPr lang="en-US" sz="2000" i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Until we find an intersection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I.e., point on ray falls behind z-buffer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Check if </a:t>
            </a:r>
            <a:r>
              <a:rPr lang="en-US" sz="2000" dirty="0" err="1" smtClean="0"/>
              <a:t>zbuffer</a:t>
            </a:r>
            <a:r>
              <a:rPr lang="en-US" sz="2000" dirty="0" smtClean="0"/>
              <a:t> point is reasonably close to the point on ray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Return that color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912249" y="3544645"/>
            <a:ext cx="43031" cy="720762"/>
          </a:xfrm>
          <a:prstGeom prst="straightConnector1">
            <a:avLst/>
          </a:prstGeom>
          <a:ln w="38100">
            <a:solidFill>
              <a:schemeClr val="bg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34475" y="6268903"/>
            <a:ext cx="607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</a:t>
            </a:r>
            <a:r>
              <a:rPr lang="en-US" dirty="0"/>
              <a:t>© EA/Frostbite: </a:t>
            </a:r>
            <a:r>
              <a:rPr lang="en-US" sz="900" dirty="0"/>
              <a:t>http://www.frostbite.com/2015/08/stochastic-screen-space-reflections/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7834858" y="2782645"/>
            <a:ext cx="318542" cy="1550135"/>
            <a:chOff x="7834858" y="2782645"/>
            <a:chExt cx="318542" cy="1550135"/>
          </a:xfrm>
        </p:grpSpPr>
        <p:sp>
          <p:nvSpPr>
            <p:cNvPr id="12" name="Rectangle 11"/>
            <p:cNvSpPr/>
            <p:nvPr/>
          </p:nvSpPr>
          <p:spPr>
            <a:xfrm>
              <a:off x="7834858" y="4180380"/>
              <a:ext cx="154781" cy="152400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34858" y="4027980"/>
              <a:ext cx="154781" cy="152400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34858" y="3875580"/>
              <a:ext cx="154781" cy="152400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834858" y="3723180"/>
              <a:ext cx="154781" cy="152400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34858" y="3570780"/>
              <a:ext cx="154781" cy="152400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98619" y="3392245"/>
              <a:ext cx="154781" cy="152400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998619" y="3239845"/>
              <a:ext cx="154781" cy="152400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998619" y="3087445"/>
              <a:ext cx="154781" cy="152400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998619" y="2935045"/>
              <a:ext cx="154781" cy="152400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998619" y="2782645"/>
              <a:ext cx="154781" cy="152400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7998619" y="2778504"/>
            <a:ext cx="154781" cy="152400"/>
          </a:xfrm>
          <a:prstGeom prst="rect">
            <a:avLst/>
          </a:prstGeom>
          <a:solidFill>
            <a:schemeClr val="bg1">
              <a:alpha val="45000"/>
            </a:scheme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3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Space Reflections (problems)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we march out of the image?</a:t>
            </a:r>
          </a:p>
          <a:p>
            <a:pPr lvl="1"/>
            <a:r>
              <a:rPr lang="en-US" dirty="0" smtClean="0"/>
              <a:t>Nothing to do… return black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31</a:t>
            </a:fld>
            <a:endParaRPr lang="sv-SE"/>
          </a:p>
        </p:txBody>
      </p:sp>
      <p:grpSp>
        <p:nvGrpSpPr>
          <p:cNvPr id="14" name="Group 13"/>
          <p:cNvGrpSpPr/>
          <p:nvPr/>
        </p:nvGrpSpPr>
        <p:grpSpPr>
          <a:xfrm>
            <a:off x="3342475" y="2149022"/>
            <a:ext cx="6563525" cy="6138245"/>
            <a:chOff x="3342475" y="2149022"/>
            <a:chExt cx="6563525" cy="6138245"/>
          </a:xfrm>
        </p:grpSpPr>
        <p:sp>
          <p:nvSpPr>
            <p:cNvPr id="7" name="Rectangle 6"/>
            <p:cNvSpPr/>
            <p:nvPr/>
          </p:nvSpPr>
          <p:spPr>
            <a:xfrm>
              <a:off x="4857750" y="5797550"/>
              <a:ext cx="5048250" cy="317500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907893" y="2149022"/>
              <a:ext cx="1390650" cy="1390650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342475" y="3078977"/>
              <a:ext cx="6298080" cy="5208290"/>
              <a:chOff x="4363570" y="2545060"/>
              <a:chExt cx="6298080" cy="5208290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5194300" y="2870200"/>
                <a:ext cx="5467350" cy="4883150"/>
              </a:xfrm>
              <a:custGeom>
                <a:avLst/>
                <a:gdLst>
                  <a:gd name="connsiteX0" fmla="*/ 0 w 5467350"/>
                  <a:gd name="connsiteY0" fmla="*/ 742950 h 5048250"/>
                  <a:gd name="connsiteX1" fmla="*/ 552450 w 5467350"/>
                  <a:gd name="connsiteY1" fmla="*/ 0 h 5048250"/>
                  <a:gd name="connsiteX2" fmla="*/ 5467350 w 5467350"/>
                  <a:gd name="connsiteY2" fmla="*/ 762000 h 5048250"/>
                  <a:gd name="connsiteX3" fmla="*/ 2940050 w 5467350"/>
                  <a:gd name="connsiteY3" fmla="*/ 5048250 h 5048250"/>
                  <a:gd name="connsiteX4" fmla="*/ 0 w 5467350"/>
                  <a:gd name="connsiteY4" fmla="*/ 742950 h 5048250"/>
                  <a:gd name="connsiteX0" fmla="*/ 0 w 5467350"/>
                  <a:gd name="connsiteY0" fmla="*/ 742950 h 4527550"/>
                  <a:gd name="connsiteX1" fmla="*/ 552450 w 5467350"/>
                  <a:gd name="connsiteY1" fmla="*/ 0 h 4527550"/>
                  <a:gd name="connsiteX2" fmla="*/ 5467350 w 5467350"/>
                  <a:gd name="connsiteY2" fmla="*/ 762000 h 4527550"/>
                  <a:gd name="connsiteX3" fmla="*/ 3244850 w 5467350"/>
                  <a:gd name="connsiteY3" fmla="*/ 4527550 h 4527550"/>
                  <a:gd name="connsiteX4" fmla="*/ 0 w 5467350"/>
                  <a:gd name="connsiteY4" fmla="*/ 742950 h 4527550"/>
                  <a:gd name="connsiteX0" fmla="*/ 0 w 5467350"/>
                  <a:gd name="connsiteY0" fmla="*/ 742950 h 4864100"/>
                  <a:gd name="connsiteX1" fmla="*/ 552450 w 5467350"/>
                  <a:gd name="connsiteY1" fmla="*/ 0 h 4864100"/>
                  <a:gd name="connsiteX2" fmla="*/ 5467350 w 5467350"/>
                  <a:gd name="connsiteY2" fmla="*/ 762000 h 4864100"/>
                  <a:gd name="connsiteX3" fmla="*/ 3162300 w 5467350"/>
                  <a:gd name="connsiteY3" fmla="*/ 4864100 h 4864100"/>
                  <a:gd name="connsiteX4" fmla="*/ 0 w 5467350"/>
                  <a:gd name="connsiteY4" fmla="*/ 742950 h 4864100"/>
                  <a:gd name="connsiteX0" fmla="*/ 0 w 5467350"/>
                  <a:gd name="connsiteY0" fmla="*/ 762000 h 4883150"/>
                  <a:gd name="connsiteX1" fmla="*/ 463550 w 5467350"/>
                  <a:gd name="connsiteY1" fmla="*/ 0 h 4883150"/>
                  <a:gd name="connsiteX2" fmla="*/ 5467350 w 5467350"/>
                  <a:gd name="connsiteY2" fmla="*/ 781050 h 4883150"/>
                  <a:gd name="connsiteX3" fmla="*/ 3162300 w 5467350"/>
                  <a:gd name="connsiteY3" fmla="*/ 4883150 h 4883150"/>
                  <a:gd name="connsiteX4" fmla="*/ 0 w 5467350"/>
                  <a:gd name="connsiteY4" fmla="*/ 762000 h 4883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67350" h="4883150">
                    <a:moveTo>
                      <a:pt x="0" y="762000"/>
                    </a:moveTo>
                    <a:lnTo>
                      <a:pt x="463550" y="0"/>
                    </a:lnTo>
                    <a:lnTo>
                      <a:pt x="5467350" y="781050"/>
                    </a:lnTo>
                    <a:lnTo>
                      <a:pt x="3162300" y="4883150"/>
                    </a:lnTo>
                    <a:lnTo>
                      <a:pt x="0" y="762000"/>
                    </a:lnTo>
                    <a:close/>
                  </a:path>
                </a:pathLst>
              </a:custGeom>
              <a:noFill/>
              <a:ln w="25400">
                <a:solidFill>
                  <a:schemeClr val="tx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 rot="18088570">
                <a:off x="4409476" y="2499154"/>
                <a:ext cx="253618" cy="345430"/>
              </a:xfrm>
              <a:prstGeom prst="triangle">
                <a:avLst/>
              </a:prstGeom>
              <a:solidFill>
                <a:schemeClr val="tx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576763" y="2662238"/>
                <a:ext cx="95250" cy="1333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Freeform 12"/>
            <p:cNvSpPr/>
            <p:nvPr/>
          </p:nvSpPr>
          <p:spPr>
            <a:xfrm>
              <a:off x="3628571" y="3272971"/>
              <a:ext cx="4013200" cy="2547258"/>
            </a:xfrm>
            <a:custGeom>
              <a:avLst/>
              <a:gdLst>
                <a:gd name="connsiteX0" fmla="*/ 0 w 4013200"/>
                <a:gd name="connsiteY0" fmla="*/ 116114 h 2663372"/>
                <a:gd name="connsiteX1" fmla="*/ 0 w 4013200"/>
                <a:gd name="connsiteY1" fmla="*/ 0 h 2663372"/>
                <a:gd name="connsiteX2" fmla="*/ 2677886 w 4013200"/>
                <a:gd name="connsiteY2" fmla="*/ 2663372 h 2663372"/>
                <a:gd name="connsiteX3" fmla="*/ 4013200 w 4013200"/>
                <a:gd name="connsiteY3" fmla="*/ 362857 h 2663372"/>
                <a:gd name="connsiteX0" fmla="*/ 0 w 4013200"/>
                <a:gd name="connsiteY0" fmla="*/ 0 h 2547258"/>
                <a:gd name="connsiteX1" fmla="*/ 130629 w 4013200"/>
                <a:gd name="connsiteY1" fmla="*/ 123372 h 2547258"/>
                <a:gd name="connsiteX2" fmla="*/ 2677886 w 4013200"/>
                <a:gd name="connsiteY2" fmla="*/ 2547258 h 2547258"/>
                <a:gd name="connsiteX3" fmla="*/ 4013200 w 4013200"/>
                <a:gd name="connsiteY3" fmla="*/ 246743 h 2547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3200" h="2547258">
                  <a:moveTo>
                    <a:pt x="0" y="0"/>
                  </a:moveTo>
                  <a:lnTo>
                    <a:pt x="130629" y="123372"/>
                  </a:lnTo>
                  <a:lnTo>
                    <a:pt x="2677886" y="2547258"/>
                  </a:lnTo>
                  <a:lnTo>
                    <a:pt x="4013200" y="246743"/>
                  </a:lnTo>
                </a:path>
              </a:pathLst>
            </a:custGeom>
            <a:noFill/>
            <a:ln w="38100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35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Space Reflections (problems)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the object is behind the viewer?</a:t>
            </a:r>
          </a:p>
          <a:p>
            <a:pPr lvl="1"/>
            <a:r>
              <a:rPr lang="en-US" dirty="0" smtClean="0"/>
              <a:t>Nothing to do… return black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32</a:t>
            </a:fld>
            <a:endParaRPr lang="sv-SE"/>
          </a:p>
        </p:txBody>
      </p:sp>
      <p:grpSp>
        <p:nvGrpSpPr>
          <p:cNvPr id="16" name="Group 15"/>
          <p:cNvGrpSpPr/>
          <p:nvPr/>
        </p:nvGrpSpPr>
        <p:grpSpPr>
          <a:xfrm>
            <a:off x="1370693" y="1587191"/>
            <a:ext cx="10980463" cy="5379275"/>
            <a:chOff x="1370693" y="1587191"/>
            <a:chExt cx="10980463" cy="5379275"/>
          </a:xfrm>
        </p:grpSpPr>
        <p:sp>
          <p:nvSpPr>
            <p:cNvPr id="7" name="Rectangle 6"/>
            <p:cNvSpPr/>
            <p:nvPr/>
          </p:nvSpPr>
          <p:spPr>
            <a:xfrm rot="16200000">
              <a:off x="5615668" y="3952566"/>
              <a:ext cx="5048250" cy="317500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370693" y="1758176"/>
              <a:ext cx="10980463" cy="5208290"/>
              <a:chOff x="1370693" y="1758176"/>
              <a:chExt cx="10980463" cy="520829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370693" y="2372833"/>
                <a:ext cx="1390650" cy="1390650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 rot="19813198">
                <a:off x="6053076" y="1758176"/>
                <a:ext cx="6298080" cy="5208290"/>
                <a:chOff x="4363570" y="2545060"/>
                <a:chExt cx="6298080" cy="5208290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5194300" y="2870200"/>
                  <a:ext cx="5467350" cy="4883150"/>
                </a:xfrm>
                <a:custGeom>
                  <a:avLst/>
                  <a:gdLst>
                    <a:gd name="connsiteX0" fmla="*/ 0 w 5467350"/>
                    <a:gd name="connsiteY0" fmla="*/ 742950 h 5048250"/>
                    <a:gd name="connsiteX1" fmla="*/ 552450 w 5467350"/>
                    <a:gd name="connsiteY1" fmla="*/ 0 h 5048250"/>
                    <a:gd name="connsiteX2" fmla="*/ 5467350 w 5467350"/>
                    <a:gd name="connsiteY2" fmla="*/ 762000 h 5048250"/>
                    <a:gd name="connsiteX3" fmla="*/ 2940050 w 5467350"/>
                    <a:gd name="connsiteY3" fmla="*/ 5048250 h 5048250"/>
                    <a:gd name="connsiteX4" fmla="*/ 0 w 5467350"/>
                    <a:gd name="connsiteY4" fmla="*/ 742950 h 5048250"/>
                    <a:gd name="connsiteX0" fmla="*/ 0 w 5467350"/>
                    <a:gd name="connsiteY0" fmla="*/ 742950 h 4527550"/>
                    <a:gd name="connsiteX1" fmla="*/ 552450 w 5467350"/>
                    <a:gd name="connsiteY1" fmla="*/ 0 h 4527550"/>
                    <a:gd name="connsiteX2" fmla="*/ 5467350 w 5467350"/>
                    <a:gd name="connsiteY2" fmla="*/ 762000 h 4527550"/>
                    <a:gd name="connsiteX3" fmla="*/ 3244850 w 5467350"/>
                    <a:gd name="connsiteY3" fmla="*/ 4527550 h 4527550"/>
                    <a:gd name="connsiteX4" fmla="*/ 0 w 5467350"/>
                    <a:gd name="connsiteY4" fmla="*/ 742950 h 4527550"/>
                    <a:gd name="connsiteX0" fmla="*/ 0 w 5467350"/>
                    <a:gd name="connsiteY0" fmla="*/ 742950 h 4864100"/>
                    <a:gd name="connsiteX1" fmla="*/ 552450 w 5467350"/>
                    <a:gd name="connsiteY1" fmla="*/ 0 h 4864100"/>
                    <a:gd name="connsiteX2" fmla="*/ 5467350 w 5467350"/>
                    <a:gd name="connsiteY2" fmla="*/ 762000 h 4864100"/>
                    <a:gd name="connsiteX3" fmla="*/ 3162300 w 5467350"/>
                    <a:gd name="connsiteY3" fmla="*/ 4864100 h 4864100"/>
                    <a:gd name="connsiteX4" fmla="*/ 0 w 5467350"/>
                    <a:gd name="connsiteY4" fmla="*/ 742950 h 4864100"/>
                    <a:gd name="connsiteX0" fmla="*/ 0 w 5467350"/>
                    <a:gd name="connsiteY0" fmla="*/ 762000 h 4883150"/>
                    <a:gd name="connsiteX1" fmla="*/ 463550 w 5467350"/>
                    <a:gd name="connsiteY1" fmla="*/ 0 h 4883150"/>
                    <a:gd name="connsiteX2" fmla="*/ 5467350 w 5467350"/>
                    <a:gd name="connsiteY2" fmla="*/ 781050 h 4883150"/>
                    <a:gd name="connsiteX3" fmla="*/ 3162300 w 5467350"/>
                    <a:gd name="connsiteY3" fmla="*/ 4883150 h 4883150"/>
                    <a:gd name="connsiteX4" fmla="*/ 0 w 5467350"/>
                    <a:gd name="connsiteY4" fmla="*/ 762000 h 4883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350" h="4883150">
                      <a:moveTo>
                        <a:pt x="0" y="762000"/>
                      </a:moveTo>
                      <a:lnTo>
                        <a:pt x="463550" y="0"/>
                      </a:lnTo>
                      <a:lnTo>
                        <a:pt x="5467350" y="781050"/>
                      </a:lnTo>
                      <a:lnTo>
                        <a:pt x="3162300" y="4883150"/>
                      </a:lnTo>
                      <a:lnTo>
                        <a:pt x="0" y="76200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Isosceles Triangle 9"/>
                <p:cNvSpPr/>
                <p:nvPr/>
              </p:nvSpPr>
              <p:spPr>
                <a:xfrm rot="18088570">
                  <a:off x="4409476" y="2499154"/>
                  <a:ext cx="253618" cy="345430"/>
                </a:xfrm>
                <a:prstGeom prst="triangle">
                  <a:avLst/>
                </a:prstGeom>
                <a:solidFill>
                  <a:schemeClr val="tx1">
                    <a:lumMod val="8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4576763" y="2662238"/>
                  <a:ext cx="95250" cy="13335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Freeform 12"/>
              <p:cNvSpPr/>
              <p:nvPr/>
            </p:nvSpPr>
            <p:spPr>
              <a:xfrm>
                <a:off x="2761372" y="2810805"/>
                <a:ext cx="5203372" cy="907142"/>
              </a:xfrm>
              <a:custGeom>
                <a:avLst/>
                <a:gdLst>
                  <a:gd name="connsiteX0" fmla="*/ 0 w 4013200"/>
                  <a:gd name="connsiteY0" fmla="*/ 116114 h 2663372"/>
                  <a:gd name="connsiteX1" fmla="*/ 0 w 4013200"/>
                  <a:gd name="connsiteY1" fmla="*/ 0 h 2663372"/>
                  <a:gd name="connsiteX2" fmla="*/ 2677886 w 4013200"/>
                  <a:gd name="connsiteY2" fmla="*/ 2663372 h 2663372"/>
                  <a:gd name="connsiteX3" fmla="*/ 4013200 w 4013200"/>
                  <a:gd name="connsiteY3" fmla="*/ 362857 h 2663372"/>
                  <a:gd name="connsiteX0" fmla="*/ 0 w 4013200"/>
                  <a:gd name="connsiteY0" fmla="*/ 0 h 2547258"/>
                  <a:gd name="connsiteX1" fmla="*/ 130629 w 4013200"/>
                  <a:gd name="connsiteY1" fmla="*/ 123372 h 2547258"/>
                  <a:gd name="connsiteX2" fmla="*/ 2677886 w 4013200"/>
                  <a:gd name="connsiteY2" fmla="*/ 2547258 h 2547258"/>
                  <a:gd name="connsiteX3" fmla="*/ 4013200 w 4013200"/>
                  <a:gd name="connsiteY3" fmla="*/ 246743 h 2547258"/>
                  <a:gd name="connsiteX0" fmla="*/ 0 w 4064000"/>
                  <a:gd name="connsiteY0" fmla="*/ 442685 h 689428"/>
                  <a:gd name="connsiteX1" fmla="*/ 130629 w 4064000"/>
                  <a:gd name="connsiteY1" fmla="*/ 566057 h 689428"/>
                  <a:gd name="connsiteX2" fmla="*/ 4064000 w 4064000"/>
                  <a:gd name="connsiteY2" fmla="*/ 0 h 689428"/>
                  <a:gd name="connsiteX3" fmla="*/ 4013200 w 4064000"/>
                  <a:gd name="connsiteY3" fmla="*/ 689428 h 689428"/>
                  <a:gd name="connsiteX0" fmla="*/ 1139372 w 5203372"/>
                  <a:gd name="connsiteY0" fmla="*/ 1262742 h 1386114"/>
                  <a:gd name="connsiteX1" fmla="*/ 1270001 w 5203372"/>
                  <a:gd name="connsiteY1" fmla="*/ 1386114 h 1386114"/>
                  <a:gd name="connsiteX2" fmla="*/ 5203372 w 5203372"/>
                  <a:gd name="connsiteY2" fmla="*/ 820057 h 1386114"/>
                  <a:gd name="connsiteX3" fmla="*/ 0 w 5203372"/>
                  <a:gd name="connsiteY3" fmla="*/ 0 h 1386114"/>
                  <a:gd name="connsiteX0" fmla="*/ 1270001 w 5203372"/>
                  <a:gd name="connsiteY0" fmla="*/ 1386114 h 1386114"/>
                  <a:gd name="connsiteX1" fmla="*/ 5203372 w 5203372"/>
                  <a:gd name="connsiteY1" fmla="*/ 820057 h 1386114"/>
                  <a:gd name="connsiteX2" fmla="*/ 0 w 5203372"/>
                  <a:gd name="connsiteY2" fmla="*/ 0 h 1386114"/>
                  <a:gd name="connsiteX0" fmla="*/ 2968173 w 5203372"/>
                  <a:gd name="connsiteY0" fmla="*/ 907142 h 907142"/>
                  <a:gd name="connsiteX1" fmla="*/ 5203372 w 5203372"/>
                  <a:gd name="connsiteY1" fmla="*/ 820057 h 907142"/>
                  <a:gd name="connsiteX2" fmla="*/ 0 w 5203372"/>
                  <a:gd name="connsiteY2" fmla="*/ 0 h 907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03372" h="907142">
                    <a:moveTo>
                      <a:pt x="2968173" y="907142"/>
                    </a:moveTo>
                    <a:lnTo>
                      <a:pt x="5203372" y="820057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bg1"/>
                </a:solidFill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813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Space Reflections (problems)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the we can’t see the actual intersection point but it </a:t>
            </a:r>
            <a:r>
              <a:rPr lang="en-US" i="1" dirty="0" smtClean="0"/>
              <a:t>is </a:t>
            </a:r>
            <a:r>
              <a:rPr lang="en-US" dirty="0" smtClean="0"/>
              <a:t>in the frustum?</a:t>
            </a:r>
          </a:p>
          <a:p>
            <a:pPr lvl="1"/>
            <a:r>
              <a:rPr lang="en-US" dirty="0" smtClean="0"/>
              <a:t>Nothing to do… return black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33</a:t>
            </a:fld>
            <a:endParaRPr lang="sv-SE"/>
          </a:p>
        </p:txBody>
      </p:sp>
      <p:grpSp>
        <p:nvGrpSpPr>
          <p:cNvPr id="19" name="Group 18"/>
          <p:cNvGrpSpPr/>
          <p:nvPr/>
        </p:nvGrpSpPr>
        <p:grpSpPr>
          <a:xfrm>
            <a:off x="3070466" y="3100394"/>
            <a:ext cx="7275710" cy="5047132"/>
            <a:chOff x="3070466" y="3100394"/>
            <a:chExt cx="7275710" cy="5047132"/>
          </a:xfrm>
        </p:grpSpPr>
        <p:grpSp>
          <p:nvGrpSpPr>
            <p:cNvPr id="14" name="Group 13"/>
            <p:cNvGrpSpPr/>
            <p:nvPr/>
          </p:nvGrpSpPr>
          <p:grpSpPr>
            <a:xfrm>
              <a:off x="3070466" y="3264376"/>
              <a:ext cx="7275710" cy="4883150"/>
              <a:chOff x="3081889" y="2537718"/>
              <a:chExt cx="7275710" cy="4883150"/>
            </a:xfrm>
          </p:grpSpPr>
          <p:sp>
            <p:nvSpPr>
              <p:cNvPr id="9" name="Freeform 8"/>
              <p:cNvSpPr/>
              <p:nvPr/>
            </p:nvSpPr>
            <p:spPr>
              <a:xfrm rot="19813198">
                <a:off x="4890249" y="2537718"/>
                <a:ext cx="5467350" cy="4883150"/>
              </a:xfrm>
              <a:custGeom>
                <a:avLst/>
                <a:gdLst>
                  <a:gd name="connsiteX0" fmla="*/ 0 w 5467350"/>
                  <a:gd name="connsiteY0" fmla="*/ 742950 h 5048250"/>
                  <a:gd name="connsiteX1" fmla="*/ 552450 w 5467350"/>
                  <a:gd name="connsiteY1" fmla="*/ 0 h 5048250"/>
                  <a:gd name="connsiteX2" fmla="*/ 5467350 w 5467350"/>
                  <a:gd name="connsiteY2" fmla="*/ 762000 h 5048250"/>
                  <a:gd name="connsiteX3" fmla="*/ 2940050 w 5467350"/>
                  <a:gd name="connsiteY3" fmla="*/ 5048250 h 5048250"/>
                  <a:gd name="connsiteX4" fmla="*/ 0 w 5467350"/>
                  <a:gd name="connsiteY4" fmla="*/ 742950 h 5048250"/>
                  <a:gd name="connsiteX0" fmla="*/ 0 w 5467350"/>
                  <a:gd name="connsiteY0" fmla="*/ 742950 h 4527550"/>
                  <a:gd name="connsiteX1" fmla="*/ 552450 w 5467350"/>
                  <a:gd name="connsiteY1" fmla="*/ 0 h 4527550"/>
                  <a:gd name="connsiteX2" fmla="*/ 5467350 w 5467350"/>
                  <a:gd name="connsiteY2" fmla="*/ 762000 h 4527550"/>
                  <a:gd name="connsiteX3" fmla="*/ 3244850 w 5467350"/>
                  <a:gd name="connsiteY3" fmla="*/ 4527550 h 4527550"/>
                  <a:gd name="connsiteX4" fmla="*/ 0 w 5467350"/>
                  <a:gd name="connsiteY4" fmla="*/ 742950 h 4527550"/>
                  <a:gd name="connsiteX0" fmla="*/ 0 w 5467350"/>
                  <a:gd name="connsiteY0" fmla="*/ 742950 h 4864100"/>
                  <a:gd name="connsiteX1" fmla="*/ 552450 w 5467350"/>
                  <a:gd name="connsiteY1" fmla="*/ 0 h 4864100"/>
                  <a:gd name="connsiteX2" fmla="*/ 5467350 w 5467350"/>
                  <a:gd name="connsiteY2" fmla="*/ 762000 h 4864100"/>
                  <a:gd name="connsiteX3" fmla="*/ 3162300 w 5467350"/>
                  <a:gd name="connsiteY3" fmla="*/ 4864100 h 4864100"/>
                  <a:gd name="connsiteX4" fmla="*/ 0 w 5467350"/>
                  <a:gd name="connsiteY4" fmla="*/ 742950 h 4864100"/>
                  <a:gd name="connsiteX0" fmla="*/ 0 w 5467350"/>
                  <a:gd name="connsiteY0" fmla="*/ 762000 h 4883150"/>
                  <a:gd name="connsiteX1" fmla="*/ 463550 w 5467350"/>
                  <a:gd name="connsiteY1" fmla="*/ 0 h 4883150"/>
                  <a:gd name="connsiteX2" fmla="*/ 5467350 w 5467350"/>
                  <a:gd name="connsiteY2" fmla="*/ 781050 h 4883150"/>
                  <a:gd name="connsiteX3" fmla="*/ 3162300 w 5467350"/>
                  <a:gd name="connsiteY3" fmla="*/ 4883150 h 4883150"/>
                  <a:gd name="connsiteX4" fmla="*/ 0 w 5467350"/>
                  <a:gd name="connsiteY4" fmla="*/ 762000 h 4883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67350" h="4883150">
                    <a:moveTo>
                      <a:pt x="0" y="762000"/>
                    </a:moveTo>
                    <a:lnTo>
                      <a:pt x="463550" y="0"/>
                    </a:lnTo>
                    <a:lnTo>
                      <a:pt x="5467350" y="781050"/>
                    </a:lnTo>
                    <a:lnTo>
                      <a:pt x="3162300" y="4883150"/>
                    </a:lnTo>
                    <a:lnTo>
                      <a:pt x="0" y="762000"/>
                    </a:lnTo>
                    <a:close/>
                  </a:path>
                </a:pathLst>
              </a:custGeom>
              <a:noFill/>
              <a:ln w="25400">
                <a:solidFill>
                  <a:schemeClr val="tx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 rot="16301768">
                <a:off x="3127795" y="4155541"/>
                <a:ext cx="253618" cy="345430"/>
              </a:xfrm>
              <a:prstGeom prst="triangle">
                <a:avLst/>
              </a:prstGeom>
              <a:solidFill>
                <a:schemeClr val="tx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 rot="19813198">
                <a:off x="3311779" y="4267334"/>
                <a:ext cx="95250" cy="1333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545145" y="3100394"/>
              <a:ext cx="6144354" cy="3100879"/>
              <a:chOff x="3545145" y="3100394"/>
              <a:chExt cx="6144354" cy="310087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641249" y="5883773"/>
                <a:ext cx="5048250" cy="317500"/>
              </a:xfrm>
              <a:prstGeom prst="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232399" y="3889992"/>
                <a:ext cx="952398" cy="917105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3545145" y="4000977"/>
                <a:ext cx="3323770" cy="1879600"/>
              </a:xfrm>
              <a:custGeom>
                <a:avLst/>
                <a:gdLst>
                  <a:gd name="connsiteX0" fmla="*/ 0 w 4013200"/>
                  <a:gd name="connsiteY0" fmla="*/ 116114 h 2663372"/>
                  <a:gd name="connsiteX1" fmla="*/ 0 w 4013200"/>
                  <a:gd name="connsiteY1" fmla="*/ 0 h 2663372"/>
                  <a:gd name="connsiteX2" fmla="*/ 2677886 w 4013200"/>
                  <a:gd name="connsiteY2" fmla="*/ 2663372 h 2663372"/>
                  <a:gd name="connsiteX3" fmla="*/ 4013200 w 4013200"/>
                  <a:gd name="connsiteY3" fmla="*/ 362857 h 2663372"/>
                  <a:gd name="connsiteX0" fmla="*/ 0 w 4013200"/>
                  <a:gd name="connsiteY0" fmla="*/ 0 h 2547258"/>
                  <a:gd name="connsiteX1" fmla="*/ 130629 w 4013200"/>
                  <a:gd name="connsiteY1" fmla="*/ 123372 h 2547258"/>
                  <a:gd name="connsiteX2" fmla="*/ 2677886 w 4013200"/>
                  <a:gd name="connsiteY2" fmla="*/ 2547258 h 2547258"/>
                  <a:gd name="connsiteX3" fmla="*/ 4013200 w 4013200"/>
                  <a:gd name="connsiteY3" fmla="*/ 246743 h 2547258"/>
                  <a:gd name="connsiteX0" fmla="*/ 0 w 4064000"/>
                  <a:gd name="connsiteY0" fmla="*/ 442685 h 689428"/>
                  <a:gd name="connsiteX1" fmla="*/ 130629 w 4064000"/>
                  <a:gd name="connsiteY1" fmla="*/ 566057 h 689428"/>
                  <a:gd name="connsiteX2" fmla="*/ 4064000 w 4064000"/>
                  <a:gd name="connsiteY2" fmla="*/ 0 h 689428"/>
                  <a:gd name="connsiteX3" fmla="*/ 4013200 w 4064000"/>
                  <a:gd name="connsiteY3" fmla="*/ 689428 h 689428"/>
                  <a:gd name="connsiteX0" fmla="*/ 1139372 w 5203372"/>
                  <a:gd name="connsiteY0" fmla="*/ 1262742 h 1386114"/>
                  <a:gd name="connsiteX1" fmla="*/ 1270001 w 5203372"/>
                  <a:gd name="connsiteY1" fmla="*/ 1386114 h 1386114"/>
                  <a:gd name="connsiteX2" fmla="*/ 5203372 w 5203372"/>
                  <a:gd name="connsiteY2" fmla="*/ 820057 h 1386114"/>
                  <a:gd name="connsiteX3" fmla="*/ 0 w 5203372"/>
                  <a:gd name="connsiteY3" fmla="*/ 0 h 1386114"/>
                  <a:gd name="connsiteX0" fmla="*/ 1270001 w 5203372"/>
                  <a:gd name="connsiteY0" fmla="*/ 1386114 h 1386114"/>
                  <a:gd name="connsiteX1" fmla="*/ 5203372 w 5203372"/>
                  <a:gd name="connsiteY1" fmla="*/ 820057 h 1386114"/>
                  <a:gd name="connsiteX2" fmla="*/ 0 w 5203372"/>
                  <a:gd name="connsiteY2" fmla="*/ 0 h 1386114"/>
                  <a:gd name="connsiteX0" fmla="*/ 2968173 w 5203372"/>
                  <a:gd name="connsiteY0" fmla="*/ 907142 h 907142"/>
                  <a:gd name="connsiteX1" fmla="*/ 5203372 w 5203372"/>
                  <a:gd name="connsiteY1" fmla="*/ 820057 h 907142"/>
                  <a:gd name="connsiteX2" fmla="*/ 0 w 5203372"/>
                  <a:gd name="connsiteY2" fmla="*/ 0 h 907142"/>
                  <a:gd name="connsiteX0" fmla="*/ 783773 w 5203372"/>
                  <a:gd name="connsiteY0" fmla="*/ 2242456 h 2242456"/>
                  <a:gd name="connsiteX1" fmla="*/ 5203372 w 5203372"/>
                  <a:gd name="connsiteY1" fmla="*/ 820057 h 2242456"/>
                  <a:gd name="connsiteX2" fmla="*/ 0 w 5203372"/>
                  <a:gd name="connsiteY2" fmla="*/ 0 h 2242456"/>
                  <a:gd name="connsiteX0" fmla="*/ 783773 w 3200401"/>
                  <a:gd name="connsiteY0" fmla="*/ 2242456 h 3069772"/>
                  <a:gd name="connsiteX1" fmla="*/ 3200401 w 3200401"/>
                  <a:gd name="connsiteY1" fmla="*/ 3069772 h 3069772"/>
                  <a:gd name="connsiteX2" fmla="*/ 0 w 3200401"/>
                  <a:gd name="connsiteY2" fmla="*/ 0 h 3069772"/>
                  <a:gd name="connsiteX0" fmla="*/ 0 w 3323770"/>
                  <a:gd name="connsiteY0" fmla="*/ 1052284 h 1879600"/>
                  <a:gd name="connsiteX1" fmla="*/ 2416628 w 3323770"/>
                  <a:gd name="connsiteY1" fmla="*/ 1879600 h 1879600"/>
                  <a:gd name="connsiteX2" fmla="*/ 3323770 w 3323770"/>
                  <a:gd name="connsiteY2" fmla="*/ 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23770" h="1879600">
                    <a:moveTo>
                      <a:pt x="0" y="1052284"/>
                    </a:moveTo>
                    <a:lnTo>
                      <a:pt x="2416628" y="1879600"/>
                    </a:lnTo>
                    <a:lnTo>
                      <a:pt x="3323770" y="0"/>
                    </a:lnTo>
                  </a:path>
                </a:pathLst>
              </a:custGeom>
              <a:noFill/>
              <a:ln w="38100">
                <a:solidFill>
                  <a:schemeClr val="bg1"/>
                </a:solidFill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477952" y="3100394"/>
                <a:ext cx="952398" cy="917105"/>
              </a:xfrm>
              <a:prstGeom prst="ellipse">
                <a:avLst/>
              </a:prstGeom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" name="Freeform 11"/>
          <p:cNvSpPr/>
          <p:nvPr/>
        </p:nvSpPr>
        <p:spPr>
          <a:xfrm>
            <a:off x="5213350" y="4387850"/>
            <a:ext cx="3975100" cy="3187700"/>
          </a:xfrm>
          <a:custGeom>
            <a:avLst/>
            <a:gdLst>
              <a:gd name="connsiteX0" fmla="*/ 0 w 3975100"/>
              <a:gd name="connsiteY0" fmla="*/ 0 h 3187700"/>
              <a:gd name="connsiteX1" fmla="*/ 88900 w 3975100"/>
              <a:gd name="connsiteY1" fmla="*/ 158750 h 3187700"/>
              <a:gd name="connsiteX2" fmla="*/ 241300 w 3975100"/>
              <a:gd name="connsiteY2" fmla="*/ 323850 h 3187700"/>
              <a:gd name="connsiteX3" fmla="*/ 457200 w 3975100"/>
              <a:gd name="connsiteY3" fmla="*/ 400050 h 3187700"/>
              <a:gd name="connsiteX4" fmla="*/ 3968750 w 3975100"/>
              <a:gd name="connsiteY4" fmla="*/ 57150 h 3187700"/>
              <a:gd name="connsiteX5" fmla="*/ 3975100 w 3975100"/>
              <a:gd name="connsiteY5" fmla="*/ 3187700 h 318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5100" h="3187700">
                <a:moveTo>
                  <a:pt x="0" y="0"/>
                </a:moveTo>
                <a:lnTo>
                  <a:pt x="88900" y="158750"/>
                </a:lnTo>
                <a:lnTo>
                  <a:pt x="241300" y="323850"/>
                </a:lnTo>
                <a:lnTo>
                  <a:pt x="457200" y="400050"/>
                </a:lnTo>
                <a:lnTo>
                  <a:pt x="3968750" y="57150"/>
                </a:lnTo>
                <a:cubicBezTo>
                  <a:pt x="3970867" y="1100667"/>
                  <a:pt x="3972983" y="2144183"/>
                  <a:pt x="3975100" y="3187700"/>
                </a:cubicBez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6375400" y="4572000"/>
            <a:ext cx="279400" cy="23509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5445895" y="4658720"/>
            <a:ext cx="279400" cy="23509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6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Space Reflections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34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24" y="1040602"/>
            <a:ext cx="9144000" cy="5143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24" y="1040602"/>
            <a:ext cx="9144000" cy="5143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24" y="1040602"/>
            <a:ext cx="9144000" cy="51435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068364" y="4876800"/>
            <a:ext cx="4151216" cy="1132114"/>
            <a:chOff x="7068364" y="4876800"/>
            <a:chExt cx="4151216" cy="1132114"/>
          </a:xfrm>
        </p:grpSpPr>
        <p:sp>
          <p:nvSpPr>
            <p:cNvPr id="3" name="Freeform 2"/>
            <p:cNvSpPr/>
            <p:nvPr/>
          </p:nvSpPr>
          <p:spPr>
            <a:xfrm>
              <a:off x="7068364" y="4876800"/>
              <a:ext cx="4151216" cy="1132114"/>
            </a:xfrm>
            <a:custGeom>
              <a:avLst/>
              <a:gdLst>
                <a:gd name="connsiteX0" fmla="*/ 1545865 w 4151216"/>
                <a:gd name="connsiteY0" fmla="*/ 166914 h 1132114"/>
                <a:gd name="connsiteX1" fmla="*/ 1386207 w 4151216"/>
                <a:gd name="connsiteY1" fmla="*/ 145143 h 1132114"/>
                <a:gd name="connsiteX2" fmla="*/ 1270093 w 4151216"/>
                <a:gd name="connsiteY2" fmla="*/ 94343 h 1132114"/>
                <a:gd name="connsiteX3" fmla="*/ 1139465 w 4151216"/>
                <a:gd name="connsiteY3" fmla="*/ 58057 h 1132114"/>
                <a:gd name="connsiteX4" fmla="*/ 1059636 w 4151216"/>
                <a:gd name="connsiteY4" fmla="*/ 29029 h 1132114"/>
                <a:gd name="connsiteX5" fmla="*/ 950779 w 4151216"/>
                <a:gd name="connsiteY5" fmla="*/ 14514 h 1132114"/>
                <a:gd name="connsiteX6" fmla="*/ 718550 w 4151216"/>
                <a:gd name="connsiteY6" fmla="*/ 0 h 1132114"/>
                <a:gd name="connsiteX7" fmla="*/ 486322 w 4151216"/>
                <a:gd name="connsiteY7" fmla="*/ 7257 h 1132114"/>
                <a:gd name="connsiteX8" fmla="*/ 377465 w 4151216"/>
                <a:gd name="connsiteY8" fmla="*/ 29029 h 1132114"/>
                <a:gd name="connsiteX9" fmla="*/ 333922 w 4151216"/>
                <a:gd name="connsiteY9" fmla="*/ 50800 h 1132114"/>
                <a:gd name="connsiteX10" fmla="*/ 312150 w 4151216"/>
                <a:gd name="connsiteY10" fmla="*/ 72571 h 1132114"/>
                <a:gd name="connsiteX11" fmla="*/ 246836 w 4151216"/>
                <a:gd name="connsiteY11" fmla="*/ 94343 h 1132114"/>
                <a:gd name="connsiteX12" fmla="*/ 196036 w 4151216"/>
                <a:gd name="connsiteY12" fmla="*/ 116114 h 1132114"/>
                <a:gd name="connsiteX13" fmla="*/ 174265 w 4151216"/>
                <a:gd name="connsiteY13" fmla="*/ 123371 h 1132114"/>
                <a:gd name="connsiteX14" fmla="*/ 123465 w 4151216"/>
                <a:gd name="connsiteY14" fmla="*/ 159657 h 1132114"/>
                <a:gd name="connsiteX15" fmla="*/ 94436 w 4151216"/>
                <a:gd name="connsiteY15" fmla="*/ 174171 h 1132114"/>
                <a:gd name="connsiteX16" fmla="*/ 79922 w 4151216"/>
                <a:gd name="connsiteY16" fmla="*/ 188686 h 1132114"/>
                <a:gd name="connsiteX17" fmla="*/ 58150 w 4151216"/>
                <a:gd name="connsiteY17" fmla="*/ 195943 h 1132114"/>
                <a:gd name="connsiteX18" fmla="*/ 50893 w 4151216"/>
                <a:gd name="connsiteY18" fmla="*/ 217714 h 1132114"/>
                <a:gd name="connsiteX19" fmla="*/ 36379 w 4151216"/>
                <a:gd name="connsiteY19" fmla="*/ 246743 h 1132114"/>
                <a:gd name="connsiteX20" fmla="*/ 14607 w 4151216"/>
                <a:gd name="connsiteY20" fmla="*/ 304800 h 1132114"/>
                <a:gd name="connsiteX21" fmla="*/ 7350 w 4151216"/>
                <a:gd name="connsiteY21" fmla="*/ 355600 h 1132114"/>
                <a:gd name="connsiteX22" fmla="*/ 7350 w 4151216"/>
                <a:gd name="connsiteY22" fmla="*/ 551543 h 1132114"/>
                <a:gd name="connsiteX23" fmla="*/ 21865 w 4151216"/>
                <a:gd name="connsiteY23" fmla="*/ 573314 h 1132114"/>
                <a:gd name="connsiteX24" fmla="*/ 43636 w 4151216"/>
                <a:gd name="connsiteY24" fmla="*/ 602343 h 1132114"/>
                <a:gd name="connsiteX25" fmla="*/ 65407 w 4151216"/>
                <a:gd name="connsiteY25" fmla="*/ 609600 h 1132114"/>
                <a:gd name="connsiteX26" fmla="*/ 94436 w 4151216"/>
                <a:gd name="connsiteY26" fmla="*/ 653143 h 1132114"/>
                <a:gd name="connsiteX27" fmla="*/ 116207 w 4151216"/>
                <a:gd name="connsiteY27" fmla="*/ 660400 h 1132114"/>
                <a:gd name="connsiteX28" fmla="*/ 261350 w 4151216"/>
                <a:gd name="connsiteY28" fmla="*/ 740229 h 1132114"/>
                <a:gd name="connsiteX29" fmla="*/ 355693 w 4151216"/>
                <a:gd name="connsiteY29" fmla="*/ 762000 h 1132114"/>
                <a:gd name="connsiteX30" fmla="*/ 508093 w 4151216"/>
                <a:gd name="connsiteY30" fmla="*/ 805543 h 1132114"/>
                <a:gd name="connsiteX31" fmla="*/ 624207 w 4151216"/>
                <a:gd name="connsiteY31" fmla="*/ 834571 h 1132114"/>
                <a:gd name="connsiteX32" fmla="*/ 675007 w 4151216"/>
                <a:gd name="connsiteY32" fmla="*/ 856343 h 1132114"/>
                <a:gd name="connsiteX33" fmla="*/ 740322 w 4151216"/>
                <a:gd name="connsiteY33" fmla="*/ 892629 h 1132114"/>
                <a:gd name="connsiteX34" fmla="*/ 798379 w 4151216"/>
                <a:gd name="connsiteY34" fmla="*/ 899886 h 1132114"/>
                <a:gd name="connsiteX35" fmla="*/ 936265 w 4151216"/>
                <a:gd name="connsiteY35" fmla="*/ 928914 h 1132114"/>
                <a:gd name="connsiteX36" fmla="*/ 950779 w 4151216"/>
                <a:gd name="connsiteY36" fmla="*/ 950686 h 1132114"/>
                <a:gd name="connsiteX37" fmla="*/ 1124950 w 4151216"/>
                <a:gd name="connsiteY37" fmla="*/ 972457 h 1132114"/>
                <a:gd name="connsiteX38" fmla="*/ 1175750 w 4151216"/>
                <a:gd name="connsiteY38" fmla="*/ 994229 h 1132114"/>
                <a:gd name="connsiteX39" fmla="*/ 1378950 w 4151216"/>
                <a:gd name="connsiteY39" fmla="*/ 1016000 h 1132114"/>
                <a:gd name="connsiteX40" fmla="*/ 1567636 w 4151216"/>
                <a:gd name="connsiteY40" fmla="*/ 1037771 h 1132114"/>
                <a:gd name="connsiteX41" fmla="*/ 2082893 w 4151216"/>
                <a:gd name="connsiteY41" fmla="*/ 1059543 h 1132114"/>
                <a:gd name="connsiteX42" fmla="*/ 2228036 w 4151216"/>
                <a:gd name="connsiteY42" fmla="*/ 1081314 h 1132114"/>
                <a:gd name="connsiteX43" fmla="*/ 2351407 w 4151216"/>
                <a:gd name="connsiteY43" fmla="*/ 1103086 h 1132114"/>
                <a:gd name="connsiteX44" fmla="*/ 2895693 w 4151216"/>
                <a:gd name="connsiteY44" fmla="*/ 1132114 h 1132114"/>
                <a:gd name="connsiteX45" fmla="*/ 3628665 w 4151216"/>
                <a:gd name="connsiteY45" fmla="*/ 1117600 h 1132114"/>
                <a:gd name="connsiteX46" fmla="*/ 3875407 w 4151216"/>
                <a:gd name="connsiteY46" fmla="*/ 1110343 h 1132114"/>
                <a:gd name="connsiteX47" fmla="*/ 3977007 w 4151216"/>
                <a:gd name="connsiteY47" fmla="*/ 1088571 h 1132114"/>
                <a:gd name="connsiteX48" fmla="*/ 4064093 w 4151216"/>
                <a:gd name="connsiteY48" fmla="*/ 1030514 h 1132114"/>
                <a:gd name="connsiteX49" fmla="*/ 4114893 w 4151216"/>
                <a:gd name="connsiteY49" fmla="*/ 986971 h 1132114"/>
                <a:gd name="connsiteX50" fmla="*/ 4151179 w 4151216"/>
                <a:gd name="connsiteY50" fmla="*/ 921657 h 1132114"/>
                <a:gd name="connsiteX51" fmla="*/ 4129407 w 4151216"/>
                <a:gd name="connsiteY51" fmla="*/ 762000 h 1132114"/>
                <a:gd name="connsiteX52" fmla="*/ 4122150 w 4151216"/>
                <a:gd name="connsiteY52" fmla="*/ 725714 h 1132114"/>
                <a:gd name="connsiteX53" fmla="*/ 4107636 w 4151216"/>
                <a:gd name="connsiteY53" fmla="*/ 703943 h 1132114"/>
                <a:gd name="connsiteX54" fmla="*/ 4100379 w 4151216"/>
                <a:gd name="connsiteY54" fmla="*/ 667657 h 1132114"/>
                <a:gd name="connsiteX55" fmla="*/ 4049579 w 4151216"/>
                <a:gd name="connsiteY55" fmla="*/ 602343 h 1132114"/>
                <a:gd name="connsiteX56" fmla="*/ 3940722 w 4151216"/>
                <a:gd name="connsiteY56" fmla="*/ 573314 h 1132114"/>
                <a:gd name="connsiteX57" fmla="*/ 3853636 w 4151216"/>
                <a:gd name="connsiteY57" fmla="*/ 537029 h 1132114"/>
                <a:gd name="connsiteX58" fmla="*/ 3730265 w 4151216"/>
                <a:gd name="connsiteY58" fmla="*/ 529771 h 1132114"/>
                <a:gd name="connsiteX59" fmla="*/ 3686722 w 4151216"/>
                <a:gd name="connsiteY59" fmla="*/ 515257 h 1132114"/>
                <a:gd name="connsiteX60" fmla="*/ 3657693 w 4151216"/>
                <a:gd name="connsiteY60" fmla="*/ 508000 h 1132114"/>
                <a:gd name="connsiteX61" fmla="*/ 3592379 w 4151216"/>
                <a:gd name="connsiteY61" fmla="*/ 486229 h 1132114"/>
                <a:gd name="connsiteX62" fmla="*/ 3077122 w 4151216"/>
                <a:gd name="connsiteY62" fmla="*/ 471714 h 1132114"/>
                <a:gd name="connsiteX63" fmla="*/ 2888436 w 4151216"/>
                <a:gd name="connsiteY63" fmla="*/ 449943 h 1132114"/>
                <a:gd name="connsiteX64" fmla="*/ 2794093 w 4151216"/>
                <a:gd name="connsiteY64" fmla="*/ 442686 h 1132114"/>
                <a:gd name="connsiteX65" fmla="*/ 2714265 w 4151216"/>
                <a:gd name="connsiteY65" fmla="*/ 435429 h 1132114"/>
                <a:gd name="connsiteX66" fmla="*/ 2489293 w 4151216"/>
                <a:gd name="connsiteY66" fmla="*/ 399143 h 1132114"/>
                <a:gd name="connsiteX67" fmla="*/ 2409465 w 4151216"/>
                <a:gd name="connsiteY67" fmla="*/ 377371 h 1132114"/>
                <a:gd name="connsiteX68" fmla="*/ 2271579 w 4151216"/>
                <a:gd name="connsiteY68" fmla="*/ 362857 h 1132114"/>
                <a:gd name="connsiteX69" fmla="*/ 2177236 w 4151216"/>
                <a:gd name="connsiteY69" fmla="*/ 341086 h 1132114"/>
                <a:gd name="connsiteX70" fmla="*/ 2046607 w 4151216"/>
                <a:gd name="connsiteY70" fmla="*/ 326571 h 1132114"/>
                <a:gd name="connsiteX71" fmla="*/ 1901465 w 4151216"/>
                <a:gd name="connsiteY71" fmla="*/ 304800 h 1132114"/>
                <a:gd name="connsiteX72" fmla="*/ 1785350 w 4151216"/>
                <a:gd name="connsiteY72" fmla="*/ 283029 h 1132114"/>
                <a:gd name="connsiteX73" fmla="*/ 1611179 w 4151216"/>
                <a:gd name="connsiteY73" fmla="*/ 261257 h 1132114"/>
                <a:gd name="connsiteX74" fmla="*/ 1582150 w 4151216"/>
                <a:gd name="connsiteY74" fmla="*/ 254000 h 1132114"/>
                <a:gd name="connsiteX75" fmla="*/ 1516836 w 4151216"/>
                <a:gd name="connsiteY75" fmla="*/ 246743 h 113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151216" h="1132114">
                  <a:moveTo>
                    <a:pt x="1545865" y="166914"/>
                  </a:moveTo>
                  <a:cubicBezTo>
                    <a:pt x="1492646" y="159657"/>
                    <a:pt x="1438150" y="158812"/>
                    <a:pt x="1386207" y="145143"/>
                  </a:cubicBezTo>
                  <a:cubicBezTo>
                    <a:pt x="1345351" y="134392"/>
                    <a:pt x="1311334" y="103507"/>
                    <a:pt x="1270093" y="94343"/>
                  </a:cubicBezTo>
                  <a:cubicBezTo>
                    <a:pt x="1197201" y="78145"/>
                    <a:pt x="1210683" y="83492"/>
                    <a:pt x="1139465" y="58057"/>
                  </a:cubicBezTo>
                  <a:cubicBezTo>
                    <a:pt x="1097514" y="43074"/>
                    <a:pt x="1105507" y="41540"/>
                    <a:pt x="1059636" y="29029"/>
                  </a:cubicBezTo>
                  <a:cubicBezTo>
                    <a:pt x="1027338" y="20220"/>
                    <a:pt x="980780" y="16657"/>
                    <a:pt x="950779" y="14514"/>
                  </a:cubicBezTo>
                  <a:lnTo>
                    <a:pt x="718550" y="0"/>
                  </a:lnTo>
                  <a:cubicBezTo>
                    <a:pt x="641141" y="2419"/>
                    <a:pt x="563490" y="689"/>
                    <a:pt x="486322" y="7257"/>
                  </a:cubicBezTo>
                  <a:cubicBezTo>
                    <a:pt x="449451" y="10395"/>
                    <a:pt x="377465" y="29029"/>
                    <a:pt x="377465" y="29029"/>
                  </a:cubicBezTo>
                  <a:cubicBezTo>
                    <a:pt x="337545" y="68946"/>
                    <a:pt x="396340" y="15133"/>
                    <a:pt x="333922" y="50800"/>
                  </a:cubicBezTo>
                  <a:cubicBezTo>
                    <a:pt x="325011" y="55892"/>
                    <a:pt x="321330" y="67981"/>
                    <a:pt x="312150" y="72571"/>
                  </a:cubicBezTo>
                  <a:cubicBezTo>
                    <a:pt x="291624" y="82834"/>
                    <a:pt x="267930" y="85303"/>
                    <a:pt x="246836" y="94343"/>
                  </a:cubicBezTo>
                  <a:cubicBezTo>
                    <a:pt x="229903" y="101600"/>
                    <a:pt x="213141" y="109272"/>
                    <a:pt x="196036" y="116114"/>
                  </a:cubicBezTo>
                  <a:cubicBezTo>
                    <a:pt x="188934" y="118955"/>
                    <a:pt x="181296" y="120358"/>
                    <a:pt x="174265" y="123371"/>
                  </a:cubicBezTo>
                  <a:cubicBezTo>
                    <a:pt x="114592" y="148946"/>
                    <a:pt x="173248" y="124099"/>
                    <a:pt x="123465" y="159657"/>
                  </a:cubicBezTo>
                  <a:cubicBezTo>
                    <a:pt x="114662" y="165945"/>
                    <a:pt x="104112" y="169333"/>
                    <a:pt x="94436" y="174171"/>
                  </a:cubicBezTo>
                  <a:cubicBezTo>
                    <a:pt x="89598" y="179009"/>
                    <a:pt x="85789" y="185166"/>
                    <a:pt x="79922" y="188686"/>
                  </a:cubicBezTo>
                  <a:cubicBezTo>
                    <a:pt x="73362" y="192622"/>
                    <a:pt x="63559" y="190534"/>
                    <a:pt x="58150" y="195943"/>
                  </a:cubicBezTo>
                  <a:cubicBezTo>
                    <a:pt x="52741" y="201352"/>
                    <a:pt x="53906" y="210683"/>
                    <a:pt x="50893" y="217714"/>
                  </a:cubicBezTo>
                  <a:cubicBezTo>
                    <a:pt x="46631" y="227658"/>
                    <a:pt x="40540" y="236757"/>
                    <a:pt x="36379" y="246743"/>
                  </a:cubicBezTo>
                  <a:cubicBezTo>
                    <a:pt x="28430" y="265821"/>
                    <a:pt x="21864" y="285448"/>
                    <a:pt x="14607" y="304800"/>
                  </a:cubicBezTo>
                  <a:cubicBezTo>
                    <a:pt x="12188" y="321733"/>
                    <a:pt x="8714" y="338549"/>
                    <a:pt x="7350" y="355600"/>
                  </a:cubicBezTo>
                  <a:cubicBezTo>
                    <a:pt x="3338" y="405756"/>
                    <a:pt x="-6963" y="494293"/>
                    <a:pt x="7350" y="551543"/>
                  </a:cubicBezTo>
                  <a:cubicBezTo>
                    <a:pt x="9465" y="560005"/>
                    <a:pt x="16795" y="566217"/>
                    <a:pt x="21865" y="573314"/>
                  </a:cubicBezTo>
                  <a:cubicBezTo>
                    <a:pt x="28895" y="583156"/>
                    <a:pt x="34344" y="594600"/>
                    <a:pt x="43636" y="602343"/>
                  </a:cubicBezTo>
                  <a:cubicBezTo>
                    <a:pt x="49512" y="607240"/>
                    <a:pt x="58150" y="607181"/>
                    <a:pt x="65407" y="609600"/>
                  </a:cubicBezTo>
                  <a:cubicBezTo>
                    <a:pt x="73016" y="632424"/>
                    <a:pt x="71140" y="637612"/>
                    <a:pt x="94436" y="653143"/>
                  </a:cubicBezTo>
                  <a:cubicBezTo>
                    <a:pt x="100801" y="657386"/>
                    <a:pt x="109425" y="656862"/>
                    <a:pt x="116207" y="660400"/>
                  </a:cubicBezTo>
                  <a:cubicBezTo>
                    <a:pt x="165161" y="685941"/>
                    <a:pt x="211269" y="716977"/>
                    <a:pt x="261350" y="740229"/>
                  </a:cubicBezTo>
                  <a:cubicBezTo>
                    <a:pt x="277676" y="747809"/>
                    <a:pt x="333050" y="756968"/>
                    <a:pt x="355693" y="762000"/>
                  </a:cubicBezTo>
                  <a:cubicBezTo>
                    <a:pt x="398450" y="771501"/>
                    <a:pt x="494877" y="801476"/>
                    <a:pt x="508093" y="805543"/>
                  </a:cubicBezTo>
                  <a:cubicBezTo>
                    <a:pt x="602316" y="834535"/>
                    <a:pt x="541237" y="822718"/>
                    <a:pt x="624207" y="834571"/>
                  </a:cubicBezTo>
                  <a:cubicBezTo>
                    <a:pt x="641140" y="841828"/>
                    <a:pt x="658834" y="847521"/>
                    <a:pt x="675007" y="856343"/>
                  </a:cubicBezTo>
                  <a:cubicBezTo>
                    <a:pt x="716371" y="878905"/>
                    <a:pt x="690745" y="881188"/>
                    <a:pt x="740322" y="892629"/>
                  </a:cubicBezTo>
                  <a:cubicBezTo>
                    <a:pt x="759325" y="897015"/>
                    <a:pt x="779027" y="897467"/>
                    <a:pt x="798379" y="899886"/>
                  </a:cubicBezTo>
                  <a:cubicBezTo>
                    <a:pt x="916378" y="958884"/>
                    <a:pt x="735858" y="875471"/>
                    <a:pt x="936265" y="928914"/>
                  </a:cubicBezTo>
                  <a:cubicBezTo>
                    <a:pt x="944693" y="931161"/>
                    <a:pt x="942280" y="948725"/>
                    <a:pt x="950779" y="950686"/>
                  </a:cubicBezTo>
                  <a:cubicBezTo>
                    <a:pt x="1007789" y="963842"/>
                    <a:pt x="1066893" y="965200"/>
                    <a:pt x="1124950" y="972457"/>
                  </a:cubicBezTo>
                  <a:cubicBezTo>
                    <a:pt x="1141883" y="979714"/>
                    <a:pt x="1158166" y="988734"/>
                    <a:pt x="1175750" y="994229"/>
                  </a:cubicBezTo>
                  <a:cubicBezTo>
                    <a:pt x="1247693" y="1016711"/>
                    <a:pt x="1297835" y="1011731"/>
                    <a:pt x="1378950" y="1016000"/>
                  </a:cubicBezTo>
                  <a:cubicBezTo>
                    <a:pt x="1512869" y="1042783"/>
                    <a:pt x="1390243" y="1021644"/>
                    <a:pt x="1567636" y="1037771"/>
                  </a:cubicBezTo>
                  <a:cubicBezTo>
                    <a:pt x="1914266" y="1069284"/>
                    <a:pt x="1354581" y="1046056"/>
                    <a:pt x="2082893" y="1059543"/>
                  </a:cubicBezTo>
                  <a:cubicBezTo>
                    <a:pt x="2270839" y="1097131"/>
                    <a:pt x="2040714" y="1053562"/>
                    <a:pt x="2228036" y="1081314"/>
                  </a:cubicBezTo>
                  <a:cubicBezTo>
                    <a:pt x="2269344" y="1087434"/>
                    <a:pt x="2309723" y="1100585"/>
                    <a:pt x="2351407" y="1103086"/>
                  </a:cubicBezTo>
                  <a:cubicBezTo>
                    <a:pt x="2774681" y="1128482"/>
                    <a:pt x="2593192" y="1120014"/>
                    <a:pt x="2895693" y="1132114"/>
                  </a:cubicBezTo>
                  <a:lnTo>
                    <a:pt x="3628665" y="1117600"/>
                  </a:lnTo>
                  <a:cubicBezTo>
                    <a:pt x="3710928" y="1115772"/>
                    <a:pt x="3793315" y="1115940"/>
                    <a:pt x="3875407" y="1110343"/>
                  </a:cubicBezTo>
                  <a:cubicBezTo>
                    <a:pt x="3898068" y="1108798"/>
                    <a:pt x="3948179" y="1095779"/>
                    <a:pt x="3977007" y="1088571"/>
                  </a:cubicBezTo>
                  <a:cubicBezTo>
                    <a:pt x="3985853" y="1083042"/>
                    <a:pt x="4048326" y="1046281"/>
                    <a:pt x="4064093" y="1030514"/>
                  </a:cubicBezTo>
                  <a:cubicBezTo>
                    <a:pt x="4114352" y="980254"/>
                    <a:pt x="4025973" y="1040324"/>
                    <a:pt x="4114893" y="986971"/>
                  </a:cubicBezTo>
                  <a:cubicBezTo>
                    <a:pt x="4115918" y="985433"/>
                    <a:pt x="4152548" y="938766"/>
                    <a:pt x="4151179" y="921657"/>
                  </a:cubicBezTo>
                  <a:cubicBezTo>
                    <a:pt x="4146896" y="868117"/>
                    <a:pt x="4139940" y="814669"/>
                    <a:pt x="4129407" y="762000"/>
                  </a:cubicBezTo>
                  <a:cubicBezTo>
                    <a:pt x="4126988" y="749905"/>
                    <a:pt x="4126481" y="737264"/>
                    <a:pt x="4122150" y="725714"/>
                  </a:cubicBezTo>
                  <a:cubicBezTo>
                    <a:pt x="4119088" y="717547"/>
                    <a:pt x="4112474" y="711200"/>
                    <a:pt x="4107636" y="703943"/>
                  </a:cubicBezTo>
                  <a:cubicBezTo>
                    <a:pt x="4105217" y="691848"/>
                    <a:pt x="4105483" y="678886"/>
                    <a:pt x="4100379" y="667657"/>
                  </a:cubicBezTo>
                  <a:cubicBezTo>
                    <a:pt x="4097594" y="661530"/>
                    <a:pt x="4064895" y="609412"/>
                    <a:pt x="4049579" y="602343"/>
                  </a:cubicBezTo>
                  <a:cubicBezTo>
                    <a:pt x="4017312" y="587450"/>
                    <a:pt x="3976318" y="580433"/>
                    <a:pt x="3940722" y="573314"/>
                  </a:cubicBezTo>
                  <a:cubicBezTo>
                    <a:pt x="3917815" y="561861"/>
                    <a:pt x="3880216" y="540496"/>
                    <a:pt x="3853636" y="537029"/>
                  </a:cubicBezTo>
                  <a:cubicBezTo>
                    <a:pt x="3812787" y="531701"/>
                    <a:pt x="3771389" y="532190"/>
                    <a:pt x="3730265" y="529771"/>
                  </a:cubicBezTo>
                  <a:cubicBezTo>
                    <a:pt x="3715751" y="524933"/>
                    <a:pt x="3701376" y="519653"/>
                    <a:pt x="3686722" y="515257"/>
                  </a:cubicBezTo>
                  <a:cubicBezTo>
                    <a:pt x="3677169" y="512391"/>
                    <a:pt x="3667155" y="511154"/>
                    <a:pt x="3657693" y="508000"/>
                  </a:cubicBezTo>
                  <a:cubicBezTo>
                    <a:pt x="3640757" y="502355"/>
                    <a:pt x="3612140" y="487019"/>
                    <a:pt x="3592379" y="486229"/>
                  </a:cubicBezTo>
                  <a:cubicBezTo>
                    <a:pt x="3420696" y="479361"/>
                    <a:pt x="3248874" y="476552"/>
                    <a:pt x="3077122" y="471714"/>
                  </a:cubicBezTo>
                  <a:cubicBezTo>
                    <a:pt x="2997251" y="451747"/>
                    <a:pt x="3052663" y="464019"/>
                    <a:pt x="2888436" y="449943"/>
                  </a:cubicBezTo>
                  <a:lnTo>
                    <a:pt x="2794093" y="442686"/>
                  </a:lnTo>
                  <a:lnTo>
                    <a:pt x="2714265" y="435429"/>
                  </a:lnTo>
                  <a:cubicBezTo>
                    <a:pt x="2554762" y="377427"/>
                    <a:pt x="2721139" y="429059"/>
                    <a:pt x="2489293" y="399143"/>
                  </a:cubicBezTo>
                  <a:cubicBezTo>
                    <a:pt x="2461939" y="395613"/>
                    <a:pt x="2436671" y="381905"/>
                    <a:pt x="2409465" y="377371"/>
                  </a:cubicBezTo>
                  <a:cubicBezTo>
                    <a:pt x="2363878" y="369773"/>
                    <a:pt x="2317541" y="367695"/>
                    <a:pt x="2271579" y="362857"/>
                  </a:cubicBezTo>
                  <a:cubicBezTo>
                    <a:pt x="2245156" y="356251"/>
                    <a:pt x="2198081" y="344213"/>
                    <a:pt x="2177236" y="341086"/>
                  </a:cubicBezTo>
                  <a:cubicBezTo>
                    <a:pt x="2071360" y="325205"/>
                    <a:pt x="2129627" y="342138"/>
                    <a:pt x="2046607" y="326571"/>
                  </a:cubicBezTo>
                  <a:cubicBezTo>
                    <a:pt x="1922366" y="303275"/>
                    <a:pt x="2042853" y="317653"/>
                    <a:pt x="1901465" y="304800"/>
                  </a:cubicBezTo>
                  <a:cubicBezTo>
                    <a:pt x="1833545" y="289707"/>
                    <a:pt x="1847420" y="291038"/>
                    <a:pt x="1785350" y="283029"/>
                  </a:cubicBezTo>
                  <a:cubicBezTo>
                    <a:pt x="1727322" y="275541"/>
                    <a:pt x="1667941" y="275447"/>
                    <a:pt x="1611179" y="261257"/>
                  </a:cubicBezTo>
                  <a:cubicBezTo>
                    <a:pt x="1601503" y="258838"/>
                    <a:pt x="1591963" y="255784"/>
                    <a:pt x="1582150" y="254000"/>
                  </a:cubicBezTo>
                  <a:cubicBezTo>
                    <a:pt x="1538472" y="246059"/>
                    <a:pt x="1545086" y="246743"/>
                    <a:pt x="1516836" y="246743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 rot="441084">
              <a:off x="7485885" y="5316791"/>
              <a:ext cx="2929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Reflection is behind viewer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16780742">
            <a:off x="10603504" y="3744119"/>
            <a:ext cx="1928971" cy="937041"/>
            <a:chOff x="7068364" y="4876800"/>
            <a:chExt cx="4151216" cy="1132114"/>
          </a:xfrm>
        </p:grpSpPr>
        <p:sp>
          <p:nvSpPr>
            <p:cNvPr id="28" name="Freeform 27"/>
            <p:cNvSpPr/>
            <p:nvPr/>
          </p:nvSpPr>
          <p:spPr>
            <a:xfrm>
              <a:off x="7068364" y="4876800"/>
              <a:ext cx="4151216" cy="1132114"/>
            </a:xfrm>
            <a:custGeom>
              <a:avLst/>
              <a:gdLst>
                <a:gd name="connsiteX0" fmla="*/ 1545865 w 4151216"/>
                <a:gd name="connsiteY0" fmla="*/ 166914 h 1132114"/>
                <a:gd name="connsiteX1" fmla="*/ 1386207 w 4151216"/>
                <a:gd name="connsiteY1" fmla="*/ 145143 h 1132114"/>
                <a:gd name="connsiteX2" fmla="*/ 1270093 w 4151216"/>
                <a:gd name="connsiteY2" fmla="*/ 94343 h 1132114"/>
                <a:gd name="connsiteX3" fmla="*/ 1139465 w 4151216"/>
                <a:gd name="connsiteY3" fmla="*/ 58057 h 1132114"/>
                <a:gd name="connsiteX4" fmla="*/ 1059636 w 4151216"/>
                <a:gd name="connsiteY4" fmla="*/ 29029 h 1132114"/>
                <a:gd name="connsiteX5" fmla="*/ 950779 w 4151216"/>
                <a:gd name="connsiteY5" fmla="*/ 14514 h 1132114"/>
                <a:gd name="connsiteX6" fmla="*/ 718550 w 4151216"/>
                <a:gd name="connsiteY6" fmla="*/ 0 h 1132114"/>
                <a:gd name="connsiteX7" fmla="*/ 486322 w 4151216"/>
                <a:gd name="connsiteY7" fmla="*/ 7257 h 1132114"/>
                <a:gd name="connsiteX8" fmla="*/ 377465 w 4151216"/>
                <a:gd name="connsiteY8" fmla="*/ 29029 h 1132114"/>
                <a:gd name="connsiteX9" fmla="*/ 333922 w 4151216"/>
                <a:gd name="connsiteY9" fmla="*/ 50800 h 1132114"/>
                <a:gd name="connsiteX10" fmla="*/ 312150 w 4151216"/>
                <a:gd name="connsiteY10" fmla="*/ 72571 h 1132114"/>
                <a:gd name="connsiteX11" fmla="*/ 246836 w 4151216"/>
                <a:gd name="connsiteY11" fmla="*/ 94343 h 1132114"/>
                <a:gd name="connsiteX12" fmla="*/ 196036 w 4151216"/>
                <a:gd name="connsiteY12" fmla="*/ 116114 h 1132114"/>
                <a:gd name="connsiteX13" fmla="*/ 174265 w 4151216"/>
                <a:gd name="connsiteY13" fmla="*/ 123371 h 1132114"/>
                <a:gd name="connsiteX14" fmla="*/ 123465 w 4151216"/>
                <a:gd name="connsiteY14" fmla="*/ 159657 h 1132114"/>
                <a:gd name="connsiteX15" fmla="*/ 94436 w 4151216"/>
                <a:gd name="connsiteY15" fmla="*/ 174171 h 1132114"/>
                <a:gd name="connsiteX16" fmla="*/ 79922 w 4151216"/>
                <a:gd name="connsiteY16" fmla="*/ 188686 h 1132114"/>
                <a:gd name="connsiteX17" fmla="*/ 58150 w 4151216"/>
                <a:gd name="connsiteY17" fmla="*/ 195943 h 1132114"/>
                <a:gd name="connsiteX18" fmla="*/ 50893 w 4151216"/>
                <a:gd name="connsiteY18" fmla="*/ 217714 h 1132114"/>
                <a:gd name="connsiteX19" fmla="*/ 36379 w 4151216"/>
                <a:gd name="connsiteY19" fmla="*/ 246743 h 1132114"/>
                <a:gd name="connsiteX20" fmla="*/ 14607 w 4151216"/>
                <a:gd name="connsiteY20" fmla="*/ 304800 h 1132114"/>
                <a:gd name="connsiteX21" fmla="*/ 7350 w 4151216"/>
                <a:gd name="connsiteY21" fmla="*/ 355600 h 1132114"/>
                <a:gd name="connsiteX22" fmla="*/ 7350 w 4151216"/>
                <a:gd name="connsiteY22" fmla="*/ 551543 h 1132114"/>
                <a:gd name="connsiteX23" fmla="*/ 21865 w 4151216"/>
                <a:gd name="connsiteY23" fmla="*/ 573314 h 1132114"/>
                <a:gd name="connsiteX24" fmla="*/ 43636 w 4151216"/>
                <a:gd name="connsiteY24" fmla="*/ 602343 h 1132114"/>
                <a:gd name="connsiteX25" fmla="*/ 65407 w 4151216"/>
                <a:gd name="connsiteY25" fmla="*/ 609600 h 1132114"/>
                <a:gd name="connsiteX26" fmla="*/ 94436 w 4151216"/>
                <a:gd name="connsiteY26" fmla="*/ 653143 h 1132114"/>
                <a:gd name="connsiteX27" fmla="*/ 116207 w 4151216"/>
                <a:gd name="connsiteY27" fmla="*/ 660400 h 1132114"/>
                <a:gd name="connsiteX28" fmla="*/ 261350 w 4151216"/>
                <a:gd name="connsiteY28" fmla="*/ 740229 h 1132114"/>
                <a:gd name="connsiteX29" fmla="*/ 355693 w 4151216"/>
                <a:gd name="connsiteY29" fmla="*/ 762000 h 1132114"/>
                <a:gd name="connsiteX30" fmla="*/ 508093 w 4151216"/>
                <a:gd name="connsiteY30" fmla="*/ 805543 h 1132114"/>
                <a:gd name="connsiteX31" fmla="*/ 624207 w 4151216"/>
                <a:gd name="connsiteY31" fmla="*/ 834571 h 1132114"/>
                <a:gd name="connsiteX32" fmla="*/ 675007 w 4151216"/>
                <a:gd name="connsiteY32" fmla="*/ 856343 h 1132114"/>
                <a:gd name="connsiteX33" fmla="*/ 740322 w 4151216"/>
                <a:gd name="connsiteY33" fmla="*/ 892629 h 1132114"/>
                <a:gd name="connsiteX34" fmla="*/ 798379 w 4151216"/>
                <a:gd name="connsiteY34" fmla="*/ 899886 h 1132114"/>
                <a:gd name="connsiteX35" fmla="*/ 936265 w 4151216"/>
                <a:gd name="connsiteY35" fmla="*/ 928914 h 1132114"/>
                <a:gd name="connsiteX36" fmla="*/ 950779 w 4151216"/>
                <a:gd name="connsiteY36" fmla="*/ 950686 h 1132114"/>
                <a:gd name="connsiteX37" fmla="*/ 1124950 w 4151216"/>
                <a:gd name="connsiteY37" fmla="*/ 972457 h 1132114"/>
                <a:gd name="connsiteX38" fmla="*/ 1175750 w 4151216"/>
                <a:gd name="connsiteY38" fmla="*/ 994229 h 1132114"/>
                <a:gd name="connsiteX39" fmla="*/ 1378950 w 4151216"/>
                <a:gd name="connsiteY39" fmla="*/ 1016000 h 1132114"/>
                <a:gd name="connsiteX40" fmla="*/ 1567636 w 4151216"/>
                <a:gd name="connsiteY40" fmla="*/ 1037771 h 1132114"/>
                <a:gd name="connsiteX41" fmla="*/ 2082893 w 4151216"/>
                <a:gd name="connsiteY41" fmla="*/ 1059543 h 1132114"/>
                <a:gd name="connsiteX42" fmla="*/ 2228036 w 4151216"/>
                <a:gd name="connsiteY42" fmla="*/ 1081314 h 1132114"/>
                <a:gd name="connsiteX43" fmla="*/ 2351407 w 4151216"/>
                <a:gd name="connsiteY43" fmla="*/ 1103086 h 1132114"/>
                <a:gd name="connsiteX44" fmla="*/ 2895693 w 4151216"/>
                <a:gd name="connsiteY44" fmla="*/ 1132114 h 1132114"/>
                <a:gd name="connsiteX45" fmla="*/ 3628665 w 4151216"/>
                <a:gd name="connsiteY45" fmla="*/ 1117600 h 1132114"/>
                <a:gd name="connsiteX46" fmla="*/ 3875407 w 4151216"/>
                <a:gd name="connsiteY46" fmla="*/ 1110343 h 1132114"/>
                <a:gd name="connsiteX47" fmla="*/ 3977007 w 4151216"/>
                <a:gd name="connsiteY47" fmla="*/ 1088571 h 1132114"/>
                <a:gd name="connsiteX48" fmla="*/ 4064093 w 4151216"/>
                <a:gd name="connsiteY48" fmla="*/ 1030514 h 1132114"/>
                <a:gd name="connsiteX49" fmla="*/ 4114893 w 4151216"/>
                <a:gd name="connsiteY49" fmla="*/ 986971 h 1132114"/>
                <a:gd name="connsiteX50" fmla="*/ 4151179 w 4151216"/>
                <a:gd name="connsiteY50" fmla="*/ 921657 h 1132114"/>
                <a:gd name="connsiteX51" fmla="*/ 4129407 w 4151216"/>
                <a:gd name="connsiteY51" fmla="*/ 762000 h 1132114"/>
                <a:gd name="connsiteX52" fmla="*/ 4122150 w 4151216"/>
                <a:gd name="connsiteY52" fmla="*/ 725714 h 1132114"/>
                <a:gd name="connsiteX53" fmla="*/ 4107636 w 4151216"/>
                <a:gd name="connsiteY53" fmla="*/ 703943 h 1132114"/>
                <a:gd name="connsiteX54" fmla="*/ 4100379 w 4151216"/>
                <a:gd name="connsiteY54" fmla="*/ 667657 h 1132114"/>
                <a:gd name="connsiteX55" fmla="*/ 4049579 w 4151216"/>
                <a:gd name="connsiteY55" fmla="*/ 602343 h 1132114"/>
                <a:gd name="connsiteX56" fmla="*/ 3940722 w 4151216"/>
                <a:gd name="connsiteY56" fmla="*/ 573314 h 1132114"/>
                <a:gd name="connsiteX57" fmla="*/ 3853636 w 4151216"/>
                <a:gd name="connsiteY57" fmla="*/ 537029 h 1132114"/>
                <a:gd name="connsiteX58" fmla="*/ 3730265 w 4151216"/>
                <a:gd name="connsiteY58" fmla="*/ 529771 h 1132114"/>
                <a:gd name="connsiteX59" fmla="*/ 3686722 w 4151216"/>
                <a:gd name="connsiteY59" fmla="*/ 515257 h 1132114"/>
                <a:gd name="connsiteX60" fmla="*/ 3657693 w 4151216"/>
                <a:gd name="connsiteY60" fmla="*/ 508000 h 1132114"/>
                <a:gd name="connsiteX61" fmla="*/ 3592379 w 4151216"/>
                <a:gd name="connsiteY61" fmla="*/ 486229 h 1132114"/>
                <a:gd name="connsiteX62" fmla="*/ 3077122 w 4151216"/>
                <a:gd name="connsiteY62" fmla="*/ 471714 h 1132114"/>
                <a:gd name="connsiteX63" fmla="*/ 2888436 w 4151216"/>
                <a:gd name="connsiteY63" fmla="*/ 449943 h 1132114"/>
                <a:gd name="connsiteX64" fmla="*/ 2794093 w 4151216"/>
                <a:gd name="connsiteY64" fmla="*/ 442686 h 1132114"/>
                <a:gd name="connsiteX65" fmla="*/ 2714265 w 4151216"/>
                <a:gd name="connsiteY65" fmla="*/ 435429 h 1132114"/>
                <a:gd name="connsiteX66" fmla="*/ 2489293 w 4151216"/>
                <a:gd name="connsiteY66" fmla="*/ 399143 h 1132114"/>
                <a:gd name="connsiteX67" fmla="*/ 2409465 w 4151216"/>
                <a:gd name="connsiteY67" fmla="*/ 377371 h 1132114"/>
                <a:gd name="connsiteX68" fmla="*/ 2271579 w 4151216"/>
                <a:gd name="connsiteY68" fmla="*/ 362857 h 1132114"/>
                <a:gd name="connsiteX69" fmla="*/ 2177236 w 4151216"/>
                <a:gd name="connsiteY69" fmla="*/ 341086 h 1132114"/>
                <a:gd name="connsiteX70" fmla="*/ 2046607 w 4151216"/>
                <a:gd name="connsiteY70" fmla="*/ 326571 h 1132114"/>
                <a:gd name="connsiteX71" fmla="*/ 1901465 w 4151216"/>
                <a:gd name="connsiteY71" fmla="*/ 304800 h 1132114"/>
                <a:gd name="connsiteX72" fmla="*/ 1785350 w 4151216"/>
                <a:gd name="connsiteY72" fmla="*/ 283029 h 1132114"/>
                <a:gd name="connsiteX73" fmla="*/ 1611179 w 4151216"/>
                <a:gd name="connsiteY73" fmla="*/ 261257 h 1132114"/>
                <a:gd name="connsiteX74" fmla="*/ 1582150 w 4151216"/>
                <a:gd name="connsiteY74" fmla="*/ 254000 h 1132114"/>
                <a:gd name="connsiteX75" fmla="*/ 1516836 w 4151216"/>
                <a:gd name="connsiteY75" fmla="*/ 246743 h 113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151216" h="1132114">
                  <a:moveTo>
                    <a:pt x="1545865" y="166914"/>
                  </a:moveTo>
                  <a:cubicBezTo>
                    <a:pt x="1492646" y="159657"/>
                    <a:pt x="1438150" y="158812"/>
                    <a:pt x="1386207" y="145143"/>
                  </a:cubicBezTo>
                  <a:cubicBezTo>
                    <a:pt x="1345351" y="134392"/>
                    <a:pt x="1311334" y="103507"/>
                    <a:pt x="1270093" y="94343"/>
                  </a:cubicBezTo>
                  <a:cubicBezTo>
                    <a:pt x="1197201" y="78145"/>
                    <a:pt x="1210683" y="83492"/>
                    <a:pt x="1139465" y="58057"/>
                  </a:cubicBezTo>
                  <a:cubicBezTo>
                    <a:pt x="1097514" y="43074"/>
                    <a:pt x="1105507" y="41540"/>
                    <a:pt x="1059636" y="29029"/>
                  </a:cubicBezTo>
                  <a:cubicBezTo>
                    <a:pt x="1027338" y="20220"/>
                    <a:pt x="980780" y="16657"/>
                    <a:pt x="950779" y="14514"/>
                  </a:cubicBezTo>
                  <a:lnTo>
                    <a:pt x="718550" y="0"/>
                  </a:lnTo>
                  <a:cubicBezTo>
                    <a:pt x="641141" y="2419"/>
                    <a:pt x="563490" y="689"/>
                    <a:pt x="486322" y="7257"/>
                  </a:cubicBezTo>
                  <a:cubicBezTo>
                    <a:pt x="449451" y="10395"/>
                    <a:pt x="377465" y="29029"/>
                    <a:pt x="377465" y="29029"/>
                  </a:cubicBezTo>
                  <a:cubicBezTo>
                    <a:pt x="337545" y="68946"/>
                    <a:pt x="396340" y="15133"/>
                    <a:pt x="333922" y="50800"/>
                  </a:cubicBezTo>
                  <a:cubicBezTo>
                    <a:pt x="325011" y="55892"/>
                    <a:pt x="321330" y="67981"/>
                    <a:pt x="312150" y="72571"/>
                  </a:cubicBezTo>
                  <a:cubicBezTo>
                    <a:pt x="291624" y="82834"/>
                    <a:pt x="267930" y="85303"/>
                    <a:pt x="246836" y="94343"/>
                  </a:cubicBezTo>
                  <a:cubicBezTo>
                    <a:pt x="229903" y="101600"/>
                    <a:pt x="213141" y="109272"/>
                    <a:pt x="196036" y="116114"/>
                  </a:cubicBezTo>
                  <a:cubicBezTo>
                    <a:pt x="188934" y="118955"/>
                    <a:pt x="181296" y="120358"/>
                    <a:pt x="174265" y="123371"/>
                  </a:cubicBezTo>
                  <a:cubicBezTo>
                    <a:pt x="114592" y="148946"/>
                    <a:pt x="173248" y="124099"/>
                    <a:pt x="123465" y="159657"/>
                  </a:cubicBezTo>
                  <a:cubicBezTo>
                    <a:pt x="114662" y="165945"/>
                    <a:pt x="104112" y="169333"/>
                    <a:pt x="94436" y="174171"/>
                  </a:cubicBezTo>
                  <a:cubicBezTo>
                    <a:pt x="89598" y="179009"/>
                    <a:pt x="85789" y="185166"/>
                    <a:pt x="79922" y="188686"/>
                  </a:cubicBezTo>
                  <a:cubicBezTo>
                    <a:pt x="73362" y="192622"/>
                    <a:pt x="63559" y="190534"/>
                    <a:pt x="58150" y="195943"/>
                  </a:cubicBezTo>
                  <a:cubicBezTo>
                    <a:pt x="52741" y="201352"/>
                    <a:pt x="53906" y="210683"/>
                    <a:pt x="50893" y="217714"/>
                  </a:cubicBezTo>
                  <a:cubicBezTo>
                    <a:pt x="46631" y="227658"/>
                    <a:pt x="40540" y="236757"/>
                    <a:pt x="36379" y="246743"/>
                  </a:cubicBezTo>
                  <a:cubicBezTo>
                    <a:pt x="28430" y="265821"/>
                    <a:pt x="21864" y="285448"/>
                    <a:pt x="14607" y="304800"/>
                  </a:cubicBezTo>
                  <a:cubicBezTo>
                    <a:pt x="12188" y="321733"/>
                    <a:pt x="8714" y="338549"/>
                    <a:pt x="7350" y="355600"/>
                  </a:cubicBezTo>
                  <a:cubicBezTo>
                    <a:pt x="3338" y="405756"/>
                    <a:pt x="-6963" y="494293"/>
                    <a:pt x="7350" y="551543"/>
                  </a:cubicBezTo>
                  <a:cubicBezTo>
                    <a:pt x="9465" y="560005"/>
                    <a:pt x="16795" y="566217"/>
                    <a:pt x="21865" y="573314"/>
                  </a:cubicBezTo>
                  <a:cubicBezTo>
                    <a:pt x="28895" y="583156"/>
                    <a:pt x="34344" y="594600"/>
                    <a:pt x="43636" y="602343"/>
                  </a:cubicBezTo>
                  <a:cubicBezTo>
                    <a:pt x="49512" y="607240"/>
                    <a:pt x="58150" y="607181"/>
                    <a:pt x="65407" y="609600"/>
                  </a:cubicBezTo>
                  <a:cubicBezTo>
                    <a:pt x="73016" y="632424"/>
                    <a:pt x="71140" y="637612"/>
                    <a:pt x="94436" y="653143"/>
                  </a:cubicBezTo>
                  <a:cubicBezTo>
                    <a:pt x="100801" y="657386"/>
                    <a:pt x="109425" y="656862"/>
                    <a:pt x="116207" y="660400"/>
                  </a:cubicBezTo>
                  <a:cubicBezTo>
                    <a:pt x="165161" y="685941"/>
                    <a:pt x="211269" y="716977"/>
                    <a:pt x="261350" y="740229"/>
                  </a:cubicBezTo>
                  <a:cubicBezTo>
                    <a:pt x="277676" y="747809"/>
                    <a:pt x="333050" y="756968"/>
                    <a:pt x="355693" y="762000"/>
                  </a:cubicBezTo>
                  <a:cubicBezTo>
                    <a:pt x="398450" y="771501"/>
                    <a:pt x="494877" y="801476"/>
                    <a:pt x="508093" y="805543"/>
                  </a:cubicBezTo>
                  <a:cubicBezTo>
                    <a:pt x="602316" y="834535"/>
                    <a:pt x="541237" y="822718"/>
                    <a:pt x="624207" y="834571"/>
                  </a:cubicBezTo>
                  <a:cubicBezTo>
                    <a:pt x="641140" y="841828"/>
                    <a:pt x="658834" y="847521"/>
                    <a:pt x="675007" y="856343"/>
                  </a:cubicBezTo>
                  <a:cubicBezTo>
                    <a:pt x="716371" y="878905"/>
                    <a:pt x="690745" y="881188"/>
                    <a:pt x="740322" y="892629"/>
                  </a:cubicBezTo>
                  <a:cubicBezTo>
                    <a:pt x="759325" y="897015"/>
                    <a:pt x="779027" y="897467"/>
                    <a:pt x="798379" y="899886"/>
                  </a:cubicBezTo>
                  <a:cubicBezTo>
                    <a:pt x="916378" y="958884"/>
                    <a:pt x="735858" y="875471"/>
                    <a:pt x="936265" y="928914"/>
                  </a:cubicBezTo>
                  <a:cubicBezTo>
                    <a:pt x="944693" y="931161"/>
                    <a:pt x="942280" y="948725"/>
                    <a:pt x="950779" y="950686"/>
                  </a:cubicBezTo>
                  <a:cubicBezTo>
                    <a:pt x="1007789" y="963842"/>
                    <a:pt x="1066893" y="965200"/>
                    <a:pt x="1124950" y="972457"/>
                  </a:cubicBezTo>
                  <a:cubicBezTo>
                    <a:pt x="1141883" y="979714"/>
                    <a:pt x="1158166" y="988734"/>
                    <a:pt x="1175750" y="994229"/>
                  </a:cubicBezTo>
                  <a:cubicBezTo>
                    <a:pt x="1247693" y="1016711"/>
                    <a:pt x="1297835" y="1011731"/>
                    <a:pt x="1378950" y="1016000"/>
                  </a:cubicBezTo>
                  <a:cubicBezTo>
                    <a:pt x="1512869" y="1042783"/>
                    <a:pt x="1390243" y="1021644"/>
                    <a:pt x="1567636" y="1037771"/>
                  </a:cubicBezTo>
                  <a:cubicBezTo>
                    <a:pt x="1914266" y="1069284"/>
                    <a:pt x="1354581" y="1046056"/>
                    <a:pt x="2082893" y="1059543"/>
                  </a:cubicBezTo>
                  <a:cubicBezTo>
                    <a:pt x="2270839" y="1097131"/>
                    <a:pt x="2040714" y="1053562"/>
                    <a:pt x="2228036" y="1081314"/>
                  </a:cubicBezTo>
                  <a:cubicBezTo>
                    <a:pt x="2269344" y="1087434"/>
                    <a:pt x="2309723" y="1100585"/>
                    <a:pt x="2351407" y="1103086"/>
                  </a:cubicBezTo>
                  <a:cubicBezTo>
                    <a:pt x="2774681" y="1128482"/>
                    <a:pt x="2593192" y="1120014"/>
                    <a:pt x="2895693" y="1132114"/>
                  </a:cubicBezTo>
                  <a:lnTo>
                    <a:pt x="3628665" y="1117600"/>
                  </a:lnTo>
                  <a:cubicBezTo>
                    <a:pt x="3710928" y="1115772"/>
                    <a:pt x="3793315" y="1115940"/>
                    <a:pt x="3875407" y="1110343"/>
                  </a:cubicBezTo>
                  <a:cubicBezTo>
                    <a:pt x="3898068" y="1108798"/>
                    <a:pt x="3948179" y="1095779"/>
                    <a:pt x="3977007" y="1088571"/>
                  </a:cubicBezTo>
                  <a:cubicBezTo>
                    <a:pt x="3985853" y="1083042"/>
                    <a:pt x="4048326" y="1046281"/>
                    <a:pt x="4064093" y="1030514"/>
                  </a:cubicBezTo>
                  <a:cubicBezTo>
                    <a:pt x="4114352" y="980254"/>
                    <a:pt x="4025973" y="1040324"/>
                    <a:pt x="4114893" y="986971"/>
                  </a:cubicBezTo>
                  <a:cubicBezTo>
                    <a:pt x="4115918" y="985433"/>
                    <a:pt x="4152548" y="938766"/>
                    <a:pt x="4151179" y="921657"/>
                  </a:cubicBezTo>
                  <a:cubicBezTo>
                    <a:pt x="4146896" y="868117"/>
                    <a:pt x="4139940" y="814669"/>
                    <a:pt x="4129407" y="762000"/>
                  </a:cubicBezTo>
                  <a:cubicBezTo>
                    <a:pt x="4126988" y="749905"/>
                    <a:pt x="4126481" y="737264"/>
                    <a:pt x="4122150" y="725714"/>
                  </a:cubicBezTo>
                  <a:cubicBezTo>
                    <a:pt x="4119088" y="717547"/>
                    <a:pt x="4112474" y="711200"/>
                    <a:pt x="4107636" y="703943"/>
                  </a:cubicBezTo>
                  <a:cubicBezTo>
                    <a:pt x="4105217" y="691848"/>
                    <a:pt x="4105483" y="678886"/>
                    <a:pt x="4100379" y="667657"/>
                  </a:cubicBezTo>
                  <a:cubicBezTo>
                    <a:pt x="4097594" y="661530"/>
                    <a:pt x="4064895" y="609412"/>
                    <a:pt x="4049579" y="602343"/>
                  </a:cubicBezTo>
                  <a:cubicBezTo>
                    <a:pt x="4017312" y="587450"/>
                    <a:pt x="3976318" y="580433"/>
                    <a:pt x="3940722" y="573314"/>
                  </a:cubicBezTo>
                  <a:cubicBezTo>
                    <a:pt x="3917815" y="561861"/>
                    <a:pt x="3880216" y="540496"/>
                    <a:pt x="3853636" y="537029"/>
                  </a:cubicBezTo>
                  <a:cubicBezTo>
                    <a:pt x="3812787" y="531701"/>
                    <a:pt x="3771389" y="532190"/>
                    <a:pt x="3730265" y="529771"/>
                  </a:cubicBezTo>
                  <a:cubicBezTo>
                    <a:pt x="3715751" y="524933"/>
                    <a:pt x="3701376" y="519653"/>
                    <a:pt x="3686722" y="515257"/>
                  </a:cubicBezTo>
                  <a:cubicBezTo>
                    <a:pt x="3677169" y="512391"/>
                    <a:pt x="3667155" y="511154"/>
                    <a:pt x="3657693" y="508000"/>
                  </a:cubicBezTo>
                  <a:cubicBezTo>
                    <a:pt x="3640757" y="502355"/>
                    <a:pt x="3612140" y="487019"/>
                    <a:pt x="3592379" y="486229"/>
                  </a:cubicBezTo>
                  <a:cubicBezTo>
                    <a:pt x="3420696" y="479361"/>
                    <a:pt x="3248874" y="476552"/>
                    <a:pt x="3077122" y="471714"/>
                  </a:cubicBezTo>
                  <a:cubicBezTo>
                    <a:pt x="2997251" y="451747"/>
                    <a:pt x="3052663" y="464019"/>
                    <a:pt x="2888436" y="449943"/>
                  </a:cubicBezTo>
                  <a:lnTo>
                    <a:pt x="2794093" y="442686"/>
                  </a:lnTo>
                  <a:lnTo>
                    <a:pt x="2714265" y="435429"/>
                  </a:lnTo>
                  <a:cubicBezTo>
                    <a:pt x="2554762" y="377427"/>
                    <a:pt x="2721139" y="429059"/>
                    <a:pt x="2489293" y="399143"/>
                  </a:cubicBezTo>
                  <a:cubicBezTo>
                    <a:pt x="2461939" y="395613"/>
                    <a:pt x="2436671" y="381905"/>
                    <a:pt x="2409465" y="377371"/>
                  </a:cubicBezTo>
                  <a:cubicBezTo>
                    <a:pt x="2363878" y="369773"/>
                    <a:pt x="2317541" y="367695"/>
                    <a:pt x="2271579" y="362857"/>
                  </a:cubicBezTo>
                  <a:cubicBezTo>
                    <a:pt x="2245156" y="356251"/>
                    <a:pt x="2198081" y="344213"/>
                    <a:pt x="2177236" y="341086"/>
                  </a:cubicBezTo>
                  <a:cubicBezTo>
                    <a:pt x="2071360" y="325205"/>
                    <a:pt x="2129627" y="342138"/>
                    <a:pt x="2046607" y="326571"/>
                  </a:cubicBezTo>
                  <a:cubicBezTo>
                    <a:pt x="1922366" y="303275"/>
                    <a:pt x="2042853" y="317653"/>
                    <a:pt x="1901465" y="304800"/>
                  </a:cubicBezTo>
                  <a:cubicBezTo>
                    <a:pt x="1833545" y="289707"/>
                    <a:pt x="1847420" y="291038"/>
                    <a:pt x="1785350" y="283029"/>
                  </a:cubicBezTo>
                  <a:cubicBezTo>
                    <a:pt x="1727322" y="275541"/>
                    <a:pt x="1667941" y="275447"/>
                    <a:pt x="1611179" y="261257"/>
                  </a:cubicBezTo>
                  <a:cubicBezTo>
                    <a:pt x="1601503" y="258838"/>
                    <a:pt x="1591963" y="255784"/>
                    <a:pt x="1582150" y="254000"/>
                  </a:cubicBezTo>
                  <a:cubicBezTo>
                    <a:pt x="1538472" y="246059"/>
                    <a:pt x="1545086" y="246743"/>
                    <a:pt x="1516836" y="246743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 rot="441084">
              <a:off x="7123917" y="5128107"/>
              <a:ext cx="3764336" cy="78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Reflection falls </a:t>
              </a:r>
            </a:p>
            <a:p>
              <a:r>
                <a:rPr lang="en-US" dirty="0" smtClean="0">
                  <a:solidFill>
                    <a:srgbClr val="C00000"/>
                  </a:solidFill>
                </a:rPr>
                <a:t>off-screen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 rot="927703">
            <a:off x="5692708" y="5083881"/>
            <a:ext cx="1980091" cy="937041"/>
            <a:chOff x="6958350" y="4876800"/>
            <a:chExt cx="4261230" cy="1132114"/>
          </a:xfrm>
        </p:grpSpPr>
        <p:sp>
          <p:nvSpPr>
            <p:cNvPr id="31" name="Freeform 30"/>
            <p:cNvSpPr/>
            <p:nvPr/>
          </p:nvSpPr>
          <p:spPr>
            <a:xfrm>
              <a:off x="7068364" y="4876800"/>
              <a:ext cx="4151216" cy="1132114"/>
            </a:xfrm>
            <a:custGeom>
              <a:avLst/>
              <a:gdLst>
                <a:gd name="connsiteX0" fmla="*/ 1545865 w 4151216"/>
                <a:gd name="connsiteY0" fmla="*/ 166914 h 1132114"/>
                <a:gd name="connsiteX1" fmla="*/ 1386207 w 4151216"/>
                <a:gd name="connsiteY1" fmla="*/ 145143 h 1132114"/>
                <a:gd name="connsiteX2" fmla="*/ 1270093 w 4151216"/>
                <a:gd name="connsiteY2" fmla="*/ 94343 h 1132114"/>
                <a:gd name="connsiteX3" fmla="*/ 1139465 w 4151216"/>
                <a:gd name="connsiteY3" fmla="*/ 58057 h 1132114"/>
                <a:gd name="connsiteX4" fmla="*/ 1059636 w 4151216"/>
                <a:gd name="connsiteY4" fmla="*/ 29029 h 1132114"/>
                <a:gd name="connsiteX5" fmla="*/ 950779 w 4151216"/>
                <a:gd name="connsiteY5" fmla="*/ 14514 h 1132114"/>
                <a:gd name="connsiteX6" fmla="*/ 718550 w 4151216"/>
                <a:gd name="connsiteY6" fmla="*/ 0 h 1132114"/>
                <a:gd name="connsiteX7" fmla="*/ 486322 w 4151216"/>
                <a:gd name="connsiteY7" fmla="*/ 7257 h 1132114"/>
                <a:gd name="connsiteX8" fmla="*/ 377465 w 4151216"/>
                <a:gd name="connsiteY8" fmla="*/ 29029 h 1132114"/>
                <a:gd name="connsiteX9" fmla="*/ 333922 w 4151216"/>
                <a:gd name="connsiteY9" fmla="*/ 50800 h 1132114"/>
                <a:gd name="connsiteX10" fmla="*/ 312150 w 4151216"/>
                <a:gd name="connsiteY10" fmla="*/ 72571 h 1132114"/>
                <a:gd name="connsiteX11" fmla="*/ 246836 w 4151216"/>
                <a:gd name="connsiteY11" fmla="*/ 94343 h 1132114"/>
                <a:gd name="connsiteX12" fmla="*/ 196036 w 4151216"/>
                <a:gd name="connsiteY12" fmla="*/ 116114 h 1132114"/>
                <a:gd name="connsiteX13" fmla="*/ 174265 w 4151216"/>
                <a:gd name="connsiteY13" fmla="*/ 123371 h 1132114"/>
                <a:gd name="connsiteX14" fmla="*/ 123465 w 4151216"/>
                <a:gd name="connsiteY14" fmla="*/ 159657 h 1132114"/>
                <a:gd name="connsiteX15" fmla="*/ 94436 w 4151216"/>
                <a:gd name="connsiteY15" fmla="*/ 174171 h 1132114"/>
                <a:gd name="connsiteX16" fmla="*/ 79922 w 4151216"/>
                <a:gd name="connsiteY16" fmla="*/ 188686 h 1132114"/>
                <a:gd name="connsiteX17" fmla="*/ 58150 w 4151216"/>
                <a:gd name="connsiteY17" fmla="*/ 195943 h 1132114"/>
                <a:gd name="connsiteX18" fmla="*/ 50893 w 4151216"/>
                <a:gd name="connsiteY18" fmla="*/ 217714 h 1132114"/>
                <a:gd name="connsiteX19" fmla="*/ 36379 w 4151216"/>
                <a:gd name="connsiteY19" fmla="*/ 246743 h 1132114"/>
                <a:gd name="connsiteX20" fmla="*/ 14607 w 4151216"/>
                <a:gd name="connsiteY20" fmla="*/ 304800 h 1132114"/>
                <a:gd name="connsiteX21" fmla="*/ 7350 w 4151216"/>
                <a:gd name="connsiteY21" fmla="*/ 355600 h 1132114"/>
                <a:gd name="connsiteX22" fmla="*/ 7350 w 4151216"/>
                <a:gd name="connsiteY22" fmla="*/ 551543 h 1132114"/>
                <a:gd name="connsiteX23" fmla="*/ 21865 w 4151216"/>
                <a:gd name="connsiteY23" fmla="*/ 573314 h 1132114"/>
                <a:gd name="connsiteX24" fmla="*/ 43636 w 4151216"/>
                <a:gd name="connsiteY24" fmla="*/ 602343 h 1132114"/>
                <a:gd name="connsiteX25" fmla="*/ 65407 w 4151216"/>
                <a:gd name="connsiteY25" fmla="*/ 609600 h 1132114"/>
                <a:gd name="connsiteX26" fmla="*/ 94436 w 4151216"/>
                <a:gd name="connsiteY26" fmla="*/ 653143 h 1132114"/>
                <a:gd name="connsiteX27" fmla="*/ 116207 w 4151216"/>
                <a:gd name="connsiteY27" fmla="*/ 660400 h 1132114"/>
                <a:gd name="connsiteX28" fmla="*/ 261350 w 4151216"/>
                <a:gd name="connsiteY28" fmla="*/ 740229 h 1132114"/>
                <a:gd name="connsiteX29" fmla="*/ 355693 w 4151216"/>
                <a:gd name="connsiteY29" fmla="*/ 762000 h 1132114"/>
                <a:gd name="connsiteX30" fmla="*/ 508093 w 4151216"/>
                <a:gd name="connsiteY30" fmla="*/ 805543 h 1132114"/>
                <a:gd name="connsiteX31" fmla="*/ 624207 w 4151216"/>
                <a:gd name="connsiteY31" fmla="*/ 834571 h 1132114"/>
                <a:gd name="connsiteX32" fmla="*/ 675007 w 4151216"/>
                <a:gd name="connsiteY32" fmla="*/ 856343 h 1132114"/>
                <a:gd name="connsiteX33" fmla="*/ 740322 w 4151216"/>
                <a:gd name="connsiteY33" fmla="*/ 892629 h 1132114"/>
                <a:gd name="connsiteX34" fmla="*/ 798379 w 4151216"/>
                <a:gd name="connsiteY34" fmla="*/ 899886 h 1132114"/>
                <a:gd name="connsiteX35" fmla="*/ 936265 w 4151216"/>
                <a:gd name="connsiteY35" fmla="*/ 928914 h 1132114"/>
                <a:gd name="connsiteX36" fmla="*/ 950779 w 4151216"/>
                <a:gd name="connsiteY36" fmla="*/ 950686 h 1132114"/>
                <a:gd name="connsiteX37" fmla="*/ 1124950 w 4151216"/>
                <a:gd name="connsiteY37" fmla="*/ 972457 h 1132114"/>
                <a:gd name="connsiteX38" fmla="*/ 1175750 w 4151216"/>
                <a:gd name="connsiteY38" fmla="*/ 994229 h 1132114"/>
                <a:gd name="connsiteX39" fmla="*/ 1378950 w 4151216"/>
                <a:gd name="connsiteY39" fmla="*/ 1016000 h 1132114"/>
                <a:gd name="connsiteX40" fmla="*/ 1567636 w 4151216"/>
                <a:gd name="connsiteY40" fmla="*/ 1037771 h 1132114"/>
                <a:gd name="connsiteX41" fmla="*/ 2082893 w 4151216"/>
                <a:gd name="connsiteY41" fmla="*/ 1059543 h 1132114"/>
                <a:gd name="connsiteX42" fmla="*/ 2228036 w 4151216"/>
                <a:gd name="connsiteY42" fmla="*/ 1081314 h 1132114"/>
                <a:gd name="connsiteX43" fmla="*/ 2351407 w 4151216"/>
                <a:gd name="connsiteY43" fmla="*/ 1103086 h 1132114"/>
                <a:gd name="connsiteX44" fmla="*/ 2895693 w 4151216"/>
                <a:gd name="connsiteY44" fmla="*/ 1132114 h 1132114"/>
                <a:gd name="connsiteX45" fmla="*/ 3628665 w 4151216"/>
                <a:gd name="connsiteY45" fmla="*/ 1117600 h 1132114"/>
                <a:gd name="connsiteX46" fmla="*/ 3875407 w 4151216"/>
                <a:gd name="connsiteY46" fmla="*/ 1110343 h 1132114"/>
                <a:gd name="connsiteX47" fmla="*/ 3977007 w 4151216"/>
                <a:gd name="connsiteY47" fmla="*/ 1088571 h 1132114"/>
                <a:gd name="connsiteX48" fmla="*/ 4064093 w 4151216"/>
                <a:gd name="connsiteY48" fmla="*/ 1030514 h 1132114"/>
                <a:gd name="connsiteX49" fmla="*/ 4114893 w 4151216"/>
                <a:gd name="connsiteY49" fmla="*/ 986971 h 1132114"/>
                <a:gd name="connsiteX50" fmla="*/ 4151179 w 4151216"/>
                <a:gd name="connsiteY50" fmla="*/ 921657 h 1132114"/>
                <a:gd name="connsiteX51" fmla="*/ 4129407 w 4151216"/>
                <a:gd name="connsiteY51" fmla="*/ 762000 h 1132114"/>
                <a:gd name="connsiteX52" fmla="*/ 4122150 w 4151216"/>
                <a:gd name="connsiteY52" fmla="*/ 725714 h 1132114"/>
                <a:gd name="connsiteX53" fmla="*/ 4107636 w 4151216"/>
                <a:gd name="connsiteY53" fmla="*/ 703943 h 1132114"/>
                <a:gd name="connsiteX54" fmla="*/ 4100379 w 4151216"/>
                <a:gd name="connsiteY54" fmla="*/ 667657 h 1132114"/>
                <a:gd name="connsiteX55" fmla="*/ 4049579 w 4151216"/>
                <a:gd name="connsiteY55" fmla="*/ 602343 h 1132114"/>
                <a:gd name="connsiteX56" fmla="*/ 3940722 w 4151216"/>
                <a:gd name="connsiteY56" fmla="*/ 573314 h 1132114"/>
                <a:gd name="connsiteX57" fmla="*/ 3853636 w 4151216"/>
                <a:gd name="connsiteY57" fmla="*/ 537029 h 1132114"/>
                <a:gd name="connsiteX58" fmla="*/ 3730265 w 4151216"/>
                <a:gd name="connsiteY58" fmla="*/ 529771 h 1132114"/>
                <a:gd name="connsiteX59" fmla="*/ 3686722 w 4151216"/>
                <a:gd name="connsiteY59" fmla="*/ 515257 h 1132114"/>
                <a:gd name="connsiteX60" fmla="*/ 3657693 w 4151216"/>
                <a:gd name="connsiteY60" fmla="*/ 508000 h 1132114"/>
                <a:gd name="connsiteX61" fmla="*/ 3592379 w 4151216"/>
                <a:gd name="connsiteY61" fmla="*/ 486229 h 1132114"/>
                <a:gd name="connsiteX62" fmla="*/ 3077122 w 4151216"/>
                <a:gd name="connsiteY62" fmla="*/ 471714 h 1132114"/>
                <a:gd name="connsiteX63" fmla="*/ 2888436 w 4151216"/>
                <a:gd name="connsiteY63" fmla="*/ 449943 h 1132114"/>
                <a:gd name="connsiteX64" fmla="*/ 2794093 w 4151216"/>
                <a:gd name="connsiteY64" fmla="*/ 442686 h 1132114"/>
                <a:gd name="connsiteX65" fmla="*/ 2714265 w 4151216"/>
                <a:gd name="connsiteY65" fmla="*/ 435429 h 1132114"/>
                <a:gd name="connsiteX66" fmla="*/ 2489293 w 4151216"/>
                <a:gd name="connsiteY66" fmla="*/ 399143 h 1132114"/>
                <a:gd name="connsiteX67" fmla="*/ 2409465 w 4151216"/>
                <a:gd name="connsiteY67" fmla="*/ 377371 h 1132114"/>
                <a:gd name="connsiteX68" fmla="*/ 2271579 w 4151216"/>
                <a:gd name="connsiteY68" fmla="*/ 362857 h 1132114"/>
                <a:gd name="connsiteX69" fmla="*/ 2177236 w 4151216"/>
                <a:gd name="connsiteY69" fmla="*/ 341086 h 1132114"/>
                <a:gd name="connsiteX70" fmla="*/ 2046607 w 4151216"/>
                <a:gd name="connsiteY70" fmla="*/ 326571 h 1132114"/>
                <a:gd name="connsiteX71" fmla="*/ 1901465 w 4151216"/>
                <a:gd name="connsiteY71" fmla="*/ 304800 h 1132114"/>
                <a:gd name="connsiteX72" fmla="*/ 1785350 w 4151216"/>
                <a:gd name="connsiteY72" fmla="*/ 283029 h 1132114"/>
                <a:gd name="connsiteX73" fmla="*/ 1611179 w 4151216"/>
                <a:gd name="connsiteY73" fmla="*/ 261257 h 1132114"/>
                <a:gd name="connsiteX74" fmla="*/ 1582150 w 4151216"/>
                <a:gd name="connsiteY74" fmla="*/ 254000 h 1132114"/>
                <a:gd name="connsiteX75" fmla="*/ 1516836 w 4151216"/>
                <a:gd name="connsiteY75" fmla="*/ 246743 h 113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151216" h="1132114">
                  <a:moveTo>
                    <a:pt x="1545865" y="166914"/>
                  </a:moveTo>
                  <a:cubicBezTo>
                    <a:pt x="1492646" y="159657"/>
                    <a:pt x="1438150" y="158812"/>
                    <a:pt x="1386207" y="145143"/>
                  </a:cubicBezTo>
                  <a:cubicBezTo>
                    <a:pt x="1345351" y="134392"/>
                    <a:pt x="1311334" y="103507"/>
                    <a:pt x="1270093" y="94343"/>
                  </a:cubicBezTo>
                  <a:cubicBezTo>
                    <a:pt x="1197201" y="78145"/>
                    <a:pt x="1210683" y="83492"/>
                    <a:pt x="1139465" y="58057"/>
                  </a:cubicBezTo>
                  <a:cubicBezTo>
                    <a:pt x="1097514" y="43074"/>
                    <a:pt x="1105507" y="41540"/>
                    <a:pt x="1059636" y="29029"/>
                  </a:cubicBezTo>
                  <a:cubicBezTo>
                    <a:pt x="1027338" y="20220"/>
                    <a:pt x="980780" y="16657"/>
                    <a:pt x="950779" y="14514"/>
                  </a:cubicBezTo>
                  <a:lnTo>
                    <a:pt x="718550" y="0"/>
                  </a:lnTo>
                  <a:cubicBezTo>
                    <a:pt x="641141" y="2419"/>
                    <a:pt x="563490" y="689"/>
                    <a:pt x="486322" y="7257"/>
                  </a:cubicBezTo>
                  <a:cubicBezTo>
                    <a:pt x="449451" y="10395"/>
                    <a:pt x="377465" y="29029"/>
                    <a:pt x="377465" y="29029"/>
                  </a:cubicBezTo>
                  <a:cubicBezTo>
                    <a:pt x="337545" y="68946"/>
                    <a:pt x="396340" y="15133"/>
                    <a:pt x="333922" y="50800"/>
                  </a:cubicBezTo>
                  <a:cubicBezTo>
                    <a:pt x="325011" y="55892"/>
                    <a:pt x="321330" y="67981"/>
                    <a:pt x="312150" y="72571"/>
                  </a:cubicBezTo>
                  <a:cubicBezTo>
                    <a:pt x="291624" y="82834"/>
                    <a:pt x="267930" y="85303"/>
                    <a:pt x="246836" y="94343"/>
                  </a:cubicBezTo>
                  <a:cubicBezTo>
                    <a:pt x="229903" y="101600"/>
                    <a:pt x="213141" y="109272"/>
                    <a:pt x="196036" y="116114"/>
                  </a:cubicBezTo>
                  <a:cubicBezTo>
                    <a:pt x="188934" y="118955"/>
                    <a:pt x="181296" y="120358"/>
                    <a:pt x="174265" y="123371"/>
                  </a:cubicBezTo>
                  <a:cubicBezTo>
                    <a:pt x="114592" y="148946"/>
                    <a:pt x="173248" y="124099"/>
                    <a:pt x="123465" y="159657"/>
                  </a:cubicBezTo>
                  <a:cubicBezTo>
                    <a:pt x="114662" y="165945"/>
                    <a:pt x="104112" y="169333"/>
                    <a:pt x="94436" y="174171"/>
                  </a:cubicBezTo>
                  <a:cubicBezTo>
                    <a:pt x="89598" y="179009"/>
                    <a:pt x="85789" y="185166"/>
                    <a:pt x="79922" y="188686"/>
                  </a:cubicBezTo>
                  <a:cubicBezTo>
                    <a:pt x="73362" y="192622"/>
                    <a:pt x="63559" y="190534"/>
                    <a:pt x="58150" y="195943"/>
                  </a:cubicBezTo>
                  <a:cubicBezTo>
                    <a:pt x="52741" y="201352"/>
                    <a:pt x="53906" y="210683"/>
                    <a:pt x="50893" y="217714"/>
                  </a:cubicBezTo>
                  <a:cubicBezTo>
                    <a:pt x="46631" y="227658"/>
                    <a:pt x="40540" y="236757"/>
                    <a:pt x="36379" y="246743"/>
                  </a:cubicBezTo>
                  <a:cubicBezTo>
                    <a:pt x="28430" y="265821"/>
                    <a:pt x="21864" y="285448"/>
                    <a:pt x="14607" y="304800"/>
                  </a:cubicBezTo>
                  <a:cubicBezTo>
                    <a:pt x="12188" y="321733"/>
                    <a:pt x="8714" y="338549"/>
                    <a:pt x="7350" y="355600"/>
                  </a:cubicBezTo>
                  <a:cubicBezTo>
                    <a:pt x="3338" y="405756"/>
                    <a:pt x="-6963" y="494293"/>
                    <a:pt x="7350" y="551543"/>
                  </a:cubicBezTo>
                  <a:cubicBezTo>
                    <a:pt x="9465" y="560005"/>
                    <a:pt x="16795" y="566217"/>
                    <a:pt x="21865" y="573314"/>
                  </a:cubicBezTo>
                  <a:cubicBezTo>
                    <a:pt x="28895" y="583156"/>
                    <a:pt x="34344" y="594600"/>
                    <a:pt x="43636" y="602343"/>
                  </a:cubicBezTo>
                  <a:cubicBezTo>
                    <a:pt x="49512" y="607240"/>
                    <a:pt x="58150" y="607181"/>
                    <a:pt x="65407" y="609600"/>
                  </a:cubicBezTo>
                  <a:cubicBezTo>
                    <a:pt x="73016" y="632424"/>
                    <a:pt x="71140" y="637612"/>
                    <a:pt x="94436" y="653143"/>
                  </a:cubicBezTo>
                  <a:cubicBezTo>
                    <a:pt x="100801" y="657386"/>
                    <a:pt x="109425" y="656862"/>
                    <a:pt x="116207" y="660400"/>
                  </a:cubicBezTo>
                  <a:cubicBezTo>
                    <a:pt x="165161" y="685941"/>
                    <a:pt x="211269" y="716977"/>
                    <a:pt x="261350" y="740229"/>
                  </a:cubicBezTo>
                  <a:cubicBezTo>
                    <a:pt x="277676" y="747809"/>
                    <a:pt x="333050" y="756968"/>
                    <a:pt x="355693" y="762000"/>
                  </a:cubicBezTo>
                  <a:cubicBezTo>
                    <a:pt x="398450" y="771501"/>
                    <a:pt x="494877" y="801476"/>
                    <a:pt x="508093" y="805543"/>
                  </a:cubicBezTo>
                  <a:cubicBezTo>
                    <a:pt x="602316" y="834535"/>
                    <a:pt x="541237" y="822718"/>
                    <a:pt x="624207" y="834571"/>
                  </a:cubicBezTo>
                  <a:cubicBezTo>
                    <a:pt x="641140" y="841828"/>
                    <a:pt x="658834" y="847521"/>
                    <a:pt x="675007" y="856343"/>
                  </a:cubicBezTo>
                  <a:cubicBezTo>
                    <a:pt x="716371" y="878905"/>
                    <a:pt x="690745" y="881188"/>
                    <a:pt x="740322" y="892629"/>
                  </a:cubicBezTo>
                  <a:cubicBezTo>
                    <a:pt x="759325" y="897015"/>
                    <a:pt x="779027" y="897467"/>
                    <a:pt x="798379" y="899886"/>
                  </a:cubicBezTo>
                  <a:cubicBezTo>
                    <a:pt x="916378" y="958884"/>
                    <a:pt x="735858" y="875471"/>
                    <a:pt x="936265" y="928914"/>
                  </a:cubicBezTo>
                  <a:cubicBezTo>
                    <a:pt x="944693" y="931161"/>
                    <a:pt x="942280" y="948725"/>
                    <a:pt x="950779" y="950686"/>
                  </a:cubicBezTo>
                  <a:cubicBezTo>
                    <a:pt x="1007789" y="963842"/>
                    <a:pt x="1066893" y="965200"/>
                    <a:pt x="1124950" y="972457"/>
                  </a:cubicBezTo>
                  <a:cubicBezTo>
                    <a:pt x="1141883" y="979714"/>
                    <a:pt x="1158166" y="988734"/>
                    <a:pt x="1175750" y="994229"/>
                  </a:cubicBezTo>
                  <a:cubicBezTo>
                    <a:pt x="1247693" y="1016711"/>
                    <a:pt x="1297835" y="1011731"/>
                    <a:pt x="1378950" y="1016000"/>
                  </a:cubicBezTo>
                  <a:cubicBezTo>
                    <a:pt x="1512869" y="1042783"/>
                    <a:pt x="1390243" y="1021644"/>
                    <a:pt x="1567636" y="1037771"/>
                  </a:cubicBezTo>
                  <a:cubicBezTo>
                    <a:pt x="1914266" y="1069284"/>
                    <a:pt x="1354581" y="1046056"/>
                    <a:pt x="2082893" y="1059543"/>
                  </a:cubicBezTo>
                  <a:cubicBezTo>
                    <a:pt x="2270839" y="1097131"/>
                    <a:pt x="2040714" y="1053562"/>
                    <a:pt x="2228036" y="1081314"/>
                  </a:cubicBezTo>
                  <a:cubicBezTo>
                    <a:pt x="2269344" y="1087434"/>
                    <a:pt x="2309723" y="1100585"/>
                    <a:pt x="2351407" y="1103086"/>
                  </a:cubicBezTo>
                  <a:cubicBezTo>
                    <a:pt x="2774681" y="1128482"/>
                    <a:pt x="2593192" y="1120014"/>
                    <a:pt x="2895693" y="1132114"/>
                  </a:cubicBezTo>
                  <a:lnTo>
                    <a:pt x="3628665" y="1117600"/>
                  </a:lnTo>
                  <a:cubicBezTo>
                    <a:pt x="3710928" y="1115772"/>
                    <a:pt x="3793315" y="1115940"/>
                    <a:pt x="3875407" y="1110343"/>
                  </a:cubicBezTo>
                  <a:cubicBezTo>
                    <a:pt x="3898068" y="1108798"/>
                    <a:pt x="3948179" y="1095779"/>
                    <a:pt x="3977007" y="1088571"/>
                  </a:cubicBezTo>
                  <a:cubicBezTo>
                    <a:pt x="3985853" y="1083042"/>
                    <a:pt x="4048326" y="1046281"/>
                    <a:pt x="4064093" y="1030514"/>
                  </a:cubicBezTo>
                  <a:cubicBezTo>
                    <a:pt x="4114352" y="980254"/>
                    <a:pt x="4025973" y="1040324"/>
                    <a:pt x="4114893" y="986971"/>
                  </a:cubicBezTo>
                  <a:cubicBezTo>
                    <a:pt x="4115918" y="985433"/>
                    <a:pt x="4152548" y="938766"/>
                    <a:pt x="4151179" y="921657"/>
                  </a:cubicBezTo>
                  <a:cubicBezTo>
                    <a:pt x="4146896" y="868117"/>
                    <a:pt x="4139940" y="814669"/>
                    <a:pt x="4129407" y="762000"/>
                  </a:cubicBezTo>
                  <a:cubicBezTo>
                    <a:pt x="4126988" y="749905"/>
                    <a:pt x="4126481" y="737264"/>
                    <a:pt x="4122150" y="725714"/>
                  </a:cubicBezTo>
                  <a:cubicBezTo>
                    <a:pt x="4119088" y="717547"/>
                    <a:pt x="4112474" y="711200"/>
                    <a:pt x="4107636" y="703943"/>
                  </a:cubicBezTo>
                  <a:cubicBezTo>
                    <a:pt x="4105217" y="691848"/>
                    <a:pt x="4105483" y="678886"/>
                    <a:pt x="4100379" y="667657"/>
                  </a:cubicBezTo>
                  <a:cubicBezTo>
                    <a:pt x="4097594" y="661530"/>
                    <a:pt x="4064895" y="609412"/>
                    <a:pt x="4049579" y="602343"/>
                  </a:cubicBezTo>
                  <a:cubicBezTo>
                    <a:pt x="4017312" y="587450"/>
                    <a:pt x="3976318" y="580433"/>
                    <a:pt x="3940722" y="573314"/>
                  </a:cubicBezTo>
                  <a:cubicBezTo>
                    <a:pt x="3917815" y="561861"/>
                    <a:pt x="3880216" y="540496"/>
                    <a:pt x="3853636" y="537029"/>
                  </a:cubicBezTo>
                  <a:cubicBezTo>
                    <a:pt x="3812787" y="531701"/>
                    <a:pt x="3771389" y="532190"/>
                    <a:pt x="3730265" y="529771"/>
                  </a:cubicBezTo>
                  <a:cubicBezTo>
                    <a:pt x="3715751" y="524933"/>
                    <a:pt x="3701376" y="519653"/>
                    <a:pt x="3686722" y="515257"/>
                  </a:cubicBezTo>
                  <a:cubicBezTo>
                    <a:pt x="3677169" y="512391"/>
                    <a:pt x="3667155" y="511154"/>
                    <a:pt x="3657693" y="508000"/>
                  </a:cubicBezTo>
                  <a:cubicBezTo>
                    <a:pt x="3640757" y="502355"/>
                    <a:pt x="3612140" y="487019"/>
                    <a:pt x="3592379" y="486229"/>
                  </a:cubicBezTo>
                  <a:cubicBezTo>
                    <a:pt x="3420696" y="479361"/>
                    <a:pt x="3248874" y="476552"/>
                    <a:pt x="3077122" y="471714"/>
                  </a:cubicBezTo>
                  <a:cubicBezTo>
                    <a:pt x="2997251" y="451747"/>
                    <a:pt x="3052663" y="464019"/>
                    <a:pt x="2888436" y="449943"/>
                  </a:cubicBezTo>
                  <a:lnTo>
                    <a:pt x="2794093" y="442686"/>
                  </a:lnTo>
                  <a:lnTo>
                    <a:pt x="2714265" y="435429"/>
                  </a:lnTo>
                  <a:cubicBezTo>
                    <a:pt x="2554762" y="377427"/>
                    <a:pt x="2721139" y="429059"/>
                    <a:pt x="2489293" y="399143"/>
                  </a:cubicBezTo>
                  <a:cubicBezTo>
                    <a:pt x="2461939" y="395613"/>
                    <a:pt x="2436671" y="381905"/>
                    <a:pt x="2409465" y="377371"/>
                  </a:cubicBezTo>
                  <a:cubicBezTo>
                    <a:pt x="2363878" y="369773"/>
                    <a:pt x="2317541" y="367695"/>
                    <a:pt x="2271579" y="362857"/>
                  </a:cubicBezTo>
                  <a:cubicBezTo>
                    <a:pt x="2245156" y="356251"/>
                    <a:pt x="2198081" y="344213"/>
                    <a:pt x="2177236" y="341086"/>
                  </a:cubicBezTo>
                  <a:cubicBezTo>
                    <a:pt x="2071360" y="325205"/>
                    <a:pt x="2129627" y="342138"/>
                    <a:pt x="2046607" y="326571"/>
                  </a:cubicBezTo>
                  <a:cubicBezTo>
                    <a:pt x="1922366" y="303275"/>
                    <a:pt x="2042853" y="317653"/>
                    <a:pt x="1901465" y="304800"/>
                  </a:cubicBezTo>
                  <a:cubicBezTo>
                    <a:pt x="1833545" y="289707"/>
                    <a:pt x="1847420" y="291038"/>
                    <a:pt x="1785350" y="283029"/>
                  </a:cubicBezTo>
                  <a:cubicBezTo>
                    <a:pt x="1727322" y="275541"/>
                    <a:pt x="1667941" y="275447"/>
                    <a:pt x="1611179" y="261257"/>
                  </a:cubicBezTo>
                  <a:cubicBezTo>
                    <a:pt x="1601503" y="258838"/>
                    <a:pt x="1591963" y="255784"/>
                    <a:pt x="1582150" y="254000"/>
                  </a:cubicBezTo>
                  <a:cubicBezTo>
                    <a:pt x="1538472" y="246059"/>
                    <a:pt x="1545086" y="246743"/>
                    <a:pt x="1516836" y="246743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 rot="441084">
              <a:off x="6958350" y="5128105"/>
              <a:ext cx="4095510" cy="78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Can’t see actual </a:t>
              </a:r>
            </a:p>
            <a:p>
              <a:r>
                <a:rPr lang="en-US" dirty="0" smtClean="0">
                  <a:solidFill>
                    <a:srgbClr val="C00000"/>
                  </a:solidFill>
                </a:rPr>
                <a:t>intersection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71" y="1013401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454" y="2677886"/>
            <a:ext cx="3769146" cy="2819272"/>
          </a:xfrm>
          <a:prstGeom prst="rect">
            <a:avLst/>
          </a:prstGeom>
          <a:solidFill>
            <a:schemeClr val="bg1">
              <a:alpha val="86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Still…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It works in many places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With only SSR result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Need a fallback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For example precomputed </a:t>
            </a:r>
            <a:r>
              <a:rPr lang="en-US" sz="2000" dirty="0" err="1" smtClean="0"/>
              <a:t>env</a:t>
            </a:r>
            <a:r>
              <a:rPr lang="en-US" sz="2000" dirty="0" smtClean="0"/>
              <a:t>-maps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5534475" y="6268903"/>
            <a:ext cx="607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</a:t>
            </a:r>
            <a:r>
              <a:rPr lang="en-US" dirty="0"/>
              <a:t>© EA/Frostbite: </a:t>
            </a:r>
            <a:r>
              <a:rPr lang="en-US" sz="900" dirty="0"/>
              <a:t>http://www.frostbite.com/2015/08/stochastic-screen-space-reflections/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77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Space Reflections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35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24" y="1040602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454" y="1748118"/>
            <a:ext cx="4200348" cy="4435984"/>
          </a:xfrm>
          <a:prstGeom prst="rect">
            <a:avLst/>
          </a:prstGeom>
          <a:solidFill>
            <a:schemeClr val="bg1">
              <a:alpha val="86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Glossy reflections?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“Cone Tracing”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Preconvolve</a:t>
            </a:r>
            <a:r>
              <a:rPr lang="en-US" sz="2000" dirty="0" smtClean="0"/>
              <a:t> reflection image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Importance sample BRDF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Optimizations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Can create a min/max hierarchy of depth buffer, to improve tracing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Can reuse results between pixels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Temporal AA can reduce noise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912249" y="2644140"/>
            <a:ext cx="138281" cy="1621267"/>
          </a:xfrm>
          <a:prstGeom prst="straightConnector1">
            <a:avLst/>
          </a:prstGeom>
          <a:ln w="38100">
            <a:solidFill>
              <a:schemeClr val="bg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818120" y="4137660"/>
            <a:ext cx="190500" cy="190500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818120" y="3855720"/>
            <a:ext cx="248254" cy="248254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818120" y="3486754"/>
            <a:ext cx="335280" cy="335280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818120" y="3041588"/>
            <a:ext cx="411480" cy="411480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818120" y="2470692"/>
            <a:ext cx="537210" cy="537210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912249" y="2796541"/>
            <a:ext cx="290681" cy="1468866"/>
          </a:xfrm>
          <a:prstGeom prst="straightConnector1">
            <a:avLst/>
          </a:prstGeom>
          <a:ln w="38100">
            <a:solidFill>
              <a:schemeClr val="bg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912249" y="2796541"/>
            <a:ext cx="0" cy="1468867"/>
          </a:xfrm>
          <a:prstGeom prst="straightConnector1">
            <a:avLst/>
          </a:prstGeom>
          <a:ln w="38100">
            <a:solidFill>
              <a:schemeClr val="bg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7912249" y="2516020"/>
            <a:ext cx="69140" cy="1749389"/>
          </a:xfrm>
          <a:prstGeom prst="straightConnector1">
            <a:avLst/>
          </a:prstGeom>
          <a:ln w="38100">
            <a:solidFill>
              <a:schemeClr val="bg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7912248" y="2516020"/>
            <a:ext cx="271955" cy="1740356"/>
          </a:xfrm>
          <a:prstGeom prst="straightConnector1">
            <a:avLst/>
          </a:prstGeom>
          <a:ln w="38100">
            <a:solidFill>
              <a:schemeClr val="bg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534475" y="6268903"/>
            <a:ext cx="607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</a:t>
            </a:r>
            <a:r>
              <a:rPr lang="en-US" dirty="0"/>
              <a:t>© EA/Frostbite: </a:t>
            </a:r>
            <a:r>
              <a:rPr lang="en-US" sz="900" dirty="0"/>
              <a:t>http://www.frostbite.com/2015/08/stochastic-screen-space-reflections/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79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Deferred</a:t>
            </a:r>
            <a:r>
              <a:rPr lang="sv-SE" dirty="0" smtClean="0"/>
              <a:t> </a:t>
            </a:r>
            <a:r>
              <a:rPr lang="sv-SE" dirty="0" err="1" smtClean="0"/>
              <a:t>Shading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Deferred shading is one solution.</a:t>
            </a:r>
          </a:p>
          <a:p>
            <a:pPr lvl="1"/>
            <a:r>
              <a:rPr lang="en-US" dirty="0" smtClean="0"/>
              <a:t>First introduced at SIGGRAPH 1988 (!)</a:t>
            </a:r>
          </a:p>
          <a:p>
            <a:pPr lvl="1"/>
            <a:r>
              <a:rPr lang="en-US" dirty="0" smtClean="0"/>
              <a:t>Possible to implement on modern GPUs with the 6800 (2004)</a:t>
            </a:r>
          </a:p>
          <a:p>
            <a:pPr lvl="2"/>
            <a:r>
              <a:rPr lang="en-US" dirty="0" smtClean="0"/>
              <a:t>Multiple render targets</a:t>
            </a:r>
          </a:p>
          <a:p>
            <a:pPr lvl="2"/>
            <a:r>
              <a:rPr lang="en-US" dirty="0" smtClean="0"/>
              <a:t>Floating point (esp. 16bit) </a:t>
            </a:r>
            <a:r>
              <a:rPr lang="en-US" dirty="0" err="1" smtClean="0"/>
              <a:t>rendertargets</a:t>
            </a:r>
            <a:r>
              <a:rPr lang="en-US" dirty="0" smtClean="0"/>
              <a:t>.</a:t>
            </a:r>
          </a:p>
          <a:p>
            <a:pPr lvl="1"/>
            <a:endParaRPr lang="sv-SE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177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742324" y="2028798"/>
            <a:ext cx="2343374" cy="3499772"/>
            <a:chOff x="11365454" y="2947595"/>
            <a:chExt cx="2343374" cy="3499772"/>
          </a:xfrm>
        </p:grpSpPr>
        <p:sp>
          <p:nvSpPr>
            <p:cNvPr id="10" name="Curved Left Arrow 9"/>
            <p:cNvSpPr/>
            <p:nvPr/>
          </p:nvSpPr>
          <p:spPr>
            <a:xfrm>
              <a:off x="11365454" y="2947595"/>
              <a:ext cx="1345602" cy="3499772"/>
            </a:xfrm>
            <a:prstGeom prst="curvedLeftArrow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365454" y="3700630"/>
              <a:ext cx="1995544" cy="139311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bg1"/>
              </a:solidFill>
            </a:ln>
          </p:spPr>
          <p:txBody>
            <a:bodyPr wrap="none" rtlCol="0">
              <a:no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depth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539369" y="3939091"/>
              <a:ext cx="1995544" cy="139311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bg1"/>
              </a:solidFill>
            </a:ln>
          </p:spPr>
          <p:txBody>
            <a:bodyPr wrap="none" rtlCol="0">
              <a:no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normal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713284" y="4177552"/>
              <a:ext cx="1995544" cy="139311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bg1"/>
              </a:solidFill>
            </a:ln>
          </p:spPr>
          <p:txBody>
            <a:bodyPr wrap="none" rtlCol="0">
              <a:no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m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aterial properties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Deferred Shading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Pass: Render geometry to </a:t>
            </a:r>
            <a:r>
              <a:rPr lang="en-US" dirty="0" err="1" smtClean="0"/>
              <a:t>GBuffer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In Vertex </a:t>
            </a:r>
            <a:r>
              <a:rPr lang="en-US" dirty="0" err="1" smtClean="0"/>
              <a:t>Shader</a:t>
            </a:r>
            <a:r>
              <a:rPr lang="en-US" dirty="0" smtClean="0"/>
              <a:t>, transform and project as usual.</a:t>
            </a:r>
          </a:p>
          <a:p>
            <a:pPr lvl="1"/>
            <a:r>
              <a:rPr lang="en-US" dirty="0" smtClean="0"/>
              <a:t>In Fragment </a:t>
            </a:r>
            <a:r>
              <a:rPr lang="en-US" dirty="0" err="1"/>
              <a:t>S</a:t>
            </a:r>
            <a:r>
              <a:rPr lang="en-US" dirty="0" err="1" smtClean="0"/>
              <a:t>hader</a:t>
            </a:r>
            <a:r>
              <a:rPr lang="en-US" dirty="0" smtClean="0"/>
              <a:t>, instead of calculating color, write down interpolated normal, material roughness, </a:t>
            </a:r>
            <a:r>
              <a:rPr lang="en-US" dirty="0" err="1" smtClean="0"/>
              <a:t>fresnel</a:t>
            </a:r>
            <a:r>
              <a:rPr lang="en-US" dirty="0" smtClean="0"/>
              <a:t>, color etc.</a:t>
            </a:r>
          </a:p>
          <a:p>
            <a:pPr lvl="2"/>
            <a:r>
              <a:rPr lang="en-US" dirty="0" smtClean="0"/>
              <a:t>Not position, can calculate that from </a:t>
            </a:r>
            <a:r>
              <a:rPr lang="en-US" dirty="0" err="1" smtClean="0"/>
              <a:t>zbuffer</a:t>
            </a:r>
            <a:r>
              <a:rPr lang="en-US" dirty="0" smtClean="0"/>
              <a:t> and MVP</a:t>
            </a:r>
          </a:p>
          <a:p>
            <a:pPr lvl="2"/>
            <a:r>
              <a:rPr lang="en-US" dirty="0" smtClean="0"/>
              <a:t>Will need at least two </a:t>
            </a:r>
            <a:r>
              <a:rPr lang="en-US" dirty="0" err="1" smtClean="0"/>
              <a:t>rendertargets</a:t>
            </a:r>
            <a:r>
              <a:rPr lang="en-US" dirty="0" smtClean="0"/>
              <a:t>. </a:t>
            </a:r>
          </a:p>
          <a:p>
            <a:pPr lvl="2"/>
            <a:r>
              <a:rPr lang="en-US" dirty="0" smtClean="0"/>
              <a:t>Fragment </a:t>
            </a:r>
            <a:r>
              <a:rPr lang="en-US" dirty="0" err="1" smtClean="0"/>
              <a:t>shader</a:t>
            </a:r>
            <a:r>
              <a:rPr lang="en-US" dirty="0" smtClean="0"/>
              <a:t> is very cheap.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Pass: Shading</a:t>
            </a:r>
          </a:p>
          <a:p>
            <a:pPr lvl="1"/>
            <a:r>
              <a:rPr lang="en-US" dirty="0"/>
              <a:t>Set up lights and shadow-maps, etc. </a:t>
            </a:r>
          </a:p>
          <a:p>
            <a:pPr lvl="1"/>
            <a:r>
              <a:rPr lang="en-US" dirty="0"/>
              <a:t>Bind the </a:t>
            </a:r>
            <a:r>
              <a:rPr lang="en-US" dirty="0" err="1"/>
              <a:t>rendertargets</a:t>
            </a:r>
            <a:r>
              <a:rPr lang="en-US" dirty="0"/>
              <a:t> from 1</a:t>
            </a:r>
            <a:r>
              <a:rPr lang="en-US" baseline="30000" dirty="0"/>
              <a:t>st</a:t>
            </a:r>
            <a:r>
              <a:rPr lang="en-US" dirty="0"/>
              <a:t> pass as textures. </a:t>
            </a:r>
          </a:p>
          <a:p>
            <a:pPr lvl="1"/>
            <a:r>
              <a:rPr lang="en-US" dirty="0" smtClean="0"/>
              <a:t>Render </a:t>
            </a:r>
            <a:r>
              <a:rPr lang="en-US" dirty="0"/>
              <a:t>a single full-screen quad</a:t>
            </a:r>
          </a:p>
          <a:p>
            <a:pPr lvl="1"/>
            <a:r>
              <a:rPr lang="en-US" dirty="0" smtClean="0"/>
              <a:t>In Fragment </a:t>
            </a:r>
            <a:r>
              <a:rPr lang="en-US" dirty="0" err="1" smtClean="0"/>
              <a:t>Shader</a:t>
            </a:r>
            <a:r>
              <a:rPr lang="en-US" dirty="0" smtClean="0"/>
              <a:t>, read the position, normal and material properties for this pixel, and shade for all lights.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5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99" y="2698297"/>
            <a:ext cx="9172121" cy="1730827"/>
          </a:xfrm>
          <a:prstGeom prst="rect">
            <a:avLst/>
          </a:prstGeom>
          <a:ln w="38100">
            <a:solidFill>
              <a:schemeClr val="bg1"/>
            </a:solidFill>
            <a:prstDash val="sysDash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66" y="1972886"/>
            <a:ext cx="8331068" cy="3077241"/>
          </a:xfrm>
          <a:prstGeom prst="rect">
            <a:avLst/>
          </a:prstGeom>
          <a:ln w="38100">
            <a:solidFill>
              <a:schemeClr val="bg1"/>
            </a:solidFill>
            <a:prstDash val="sysDash"/>
          </a:ln>
        </p:spPr>
      </p:pic>
      <p:grpSp>
        <p:nvGrpSpPr>
          <p:cNvPr id="15" name="Group 14"/>
          <p:cNvGrpSpPr/>
          <p:nvPr/>
        </p:nvGrpSpPr>
        <p:grpSpPr>
          <a:xfrm>
            <a:off x="2249957" y="863397"/>
            <a:ext cx="7679386" cy="5638630"/>
            <a:chOff x="1578786" y="863397"/>
            <a:chExt cx="7679386" cy="56386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8786" y="863397"/>
              <a:ext cx="3450414" cy="5638630"/>
            </a:xfrm>
            <a:prstGeom prst="rect">
              <a:avLst/>
            </a:prstGeom>
            <a:ln w="38100">
              <a:solidFill>
                <a:schemeClr val="bg1"/>
              </a:solidFill>
              <a:prstDash val="sysDash"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29199" y="863397"/>
              <a:ext cx="4228973" cy="5638630"/>
            </a:xfrm>
            <a:prstGeom prst="rect">
              <a:avLst/>
            </a:prstGeom>
            <a:ln w="38100">
              <a:solidFill>
                <a:schemeClr val="bg1"/>
              </a:solidFill>
              <a:prstDash val="sysDash"/>
            </a:ln>
          </p:spPr>
        </p:pic>
      </p:grpSp>
      <p:sp>
        <p:nvSpPr>
          <p:cNvPr id="17" name="TextBox 16"/>
          <p:cNvSpPr txBox="1"/>
          <p:nvPr/>
        </p:nvSpPr>
        <p:spPr>
          <a:xfrm>
            <a:off x="4953896" y="3614569"/>
            <a:ext cx="2108269" cy="369332"/>
          </a:xfrm>
          <a:prstGeom prst="rect">
            <a:avLst/>
          </a:prstGeom>
          <a:solidFill>
            <a:schemeClr val="bg1">
              <a:alpha val="74000"/>
            </a:schemeClr>
          </a:solidFill>
          <a:ln w="38100">
            <a:solidFill>
              <a:schemeClr val="tx1">
                <a:lumMod val="85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Run once per </a:t>
            </a:r>
            <a:r>
              <a:rPr lang="en-US" i="1" dirty="0" smtClean="0"/>
              <a:t>pixel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91207" y="3614569"/>
            <a:ext cx="2544286" cy="369332"/>
          </a:xfrm>
          <a:prstGeom prst="rect">
            <a:avLst/>
          </a:prstGeom>
          <a:solidFill>
            <a:schemeClr val="bg1">
              <a:alpha val="74000"/>
            </a:schemeClr>
          </a:solidFill>
          <a:ln w="38100">
            <a:solidFill>
              <a:schemeClr val="tx1">
                <a:lumMod val="85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Run once per </a:t>
            </a:r>
            <a:r>
              <a:rPr lang="en-US" i="1" dirty="0" smtClean="0"/>
              <a:t>fragment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96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7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Deferred Shading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79158"/>
            <a:ext cx="9131300" cy="5278967"/>
          </a:xfrm>
        </p:spPr>
        <p:txBody>
          <a:bodyPr/>
          <a:lstStyle/>
          <a:p>
            <a:r>
              <a:rPr lang="en-US" dirty="0" smtClean="0"/>
              <a:t>Can significantly reduce rendering times</a:t>
            </a:r>
          </a:p>
          <a:p>
            <a:pPr lvl="1"/>
            <a:r>
              <a:rPr lang="en-US" dirty="0" smtClean="0"/>
              <a:t>But the first pass is not cheap, as it requires high bandwidth. </a:t>
            </a:r>
          </a:p>
          <a:p>
            <a:pPr lvl="1"/>
            <a:r>
              <a:rPr lang="en-US" dirty="0" smtClean="0"/>
              <a:t>And if the objects require different kinds of materials, all possible input data must be written to </a:t>
            </a:r>
            <a:r>
              <a:rPr lang="en-US" dirty="0" err="1" smtClean="0"/>
              <a:t>Gbuffer</a:t>
            </a:r>
            <a:endParaRPr lang="en-US" dirty="0" smtClean="0"/>
          </a:p>
          <a:p>
            <a:pPr lvl="1"/>
            <a:r>
              <a:rPr lang="en-US" dirty="0" smtClean="0"/>
              <a:t>Cannot handle transparent objects (easily) since only one fragment is saved per pixel</a:t>
            </a:r>
          </a:p>
          <a:p>
            <a:pPr lvl="1"/>
            <a:r>
              <a:rPr lang="en-US" dirty="0" smtClean="0"/>
              <a:t>Antialiasing is problematic</a:t>
            </a:r>
          </a:p>
          <a:p>
            <a:r>
              <a:rPr lang="en-US" dirty="0" smtClean="0"/>
              <a:t>Alternative: Z-</a:t>
            </a:r>
            <a:r>
              <a:rPr lang="en-US" dirty="0" err="1" smtClean="0"/>
              <a:t>Prepass</a:t>
            </a:r>
            <a:endParaRPr lang="en-US" dirty="0" smtClean="0"/>
          </a:p>
          <a:p>
            <a:pPr lvl="1"/>
            <a:r>
              <a:rPr lang="en-US" dirty="0" smtClean="0"/>
              <a:t>Render geometry once, only to depth buffer.</a:t>
            </a:r>
          </a:p>
          <a:p>
            <a:pPr lvl="2"/>
            <a:r>
              <a:rPr lang="en-US" i="1" dirty="0" smtClean="0"/>
              <a:t>No</a:t>
            </a:r>
            <a:r>
              <a:rPr lang="en-US" dirty="0" smtClean="0"/>
              <a:t> fragment </a:t>
            </a:r>
            <a:r>
              <a:rPr lang="en-US" dirty="0" err="1" smtClean="0"/>
              <a:t>shader</a:t>
            </a:r>
            <a:endParaRPr lang="en-US" i="1" dirty="0" smtClean="0"/>
          </a:p>
          <a:p>
            <a:pPr lvl="1"/>
            <a:r>
              <a:rPr lang="en-US" dirty="0" smtClean="0"/>
              <a:t>Render geometry again, early-z will cull all fragments before </a:t>
            </a:r>
            <a:r>
              <a:rPr lang="en-US" dirty="0" err="1" smtClean="0"/>
              <a:t>shader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Two geometry passes, expensive if very much geometry.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6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75" y="897890"/>
            <a:ext cx="9096503" cy="557860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54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Deferred Shading With “small” 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games, some lights are often given a finite range</a:t>
            </a:r>
          </a:p>
          <a:p>
            <a:r>
              <a:rPr lang="en-US" dirty="0" smtClean="0"/>
              <a:t>Can be very expensive to loop through 100 lights to find that only three of them affect fragment. </a:t>
            </a:r>
          </a:p>
          <a:p>
            <a:r>
              <a:rPr lang="en-US" dirty="0" smtClean="0"/>
              <a:t>With deferred shading: 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pass: Render </a:t>
            </a:r>
            <a:r>
              <a:rPr lang="en-US" dirty="0" err="1" smtClean="0"/>
              <a:t>Gbuffer</a:t>
            </a:r>
            <a:r>
              <a:rPr lang="en-US" dirty="0" smtClean="0"/>
              <a:t> as before</a:t>
            </a:r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pass: Instead of full-screen quad, render geometry for lights influence region and shade for generated fragments</a:t>
            </a:r>
          </a:p>
          <a:p>
            <a:pPr lvl="2"/>
            <a:r>
              <a:rPr lang="en-US" dirty="0" smtClean="0"/>
              <a:t>Only shade for the current light. </a:t>
            </a:r>
          </a:p>
          <a:p>
            <a:pPr lvl="2"/>
            <a:r>
              <a:rPr lang="en-US" dirty="0" smtClean="0"/>
              <a:t>Can significantly reduce complexity</a:t>
            </a:r>
          </a:p>
          <a:p>
            <a:pPr lvl="2"/>
            <a:r>
              <a:rPr lang="en-US" dirty="0" smtClean="0"/>
              <a:t>But if lights overlap, the </a:t>
            </a:r>
            <a:r>
              <a:rPr lang="en-US" dirty="0" err="1" smtClean="0"/>
              <a:t>Gbuffer</a:t>
            </a:r>
            <a:r>
              <a:rPr lang="en-US" dirty="0" smtClean="0"/>
              <a:t> has to be </a:t>
            </a:r>
            <a:r>
              <a:rPr lang="en-US" i="1" dirty="0" smtClean="0"/>
              <a:t>read</a:t>
            </a:r>
            <a:r>
              <a:rPr lang="en-US" dirty="0" smtClean="0"/>
              <a:t> many times (example)</a:t>
            </a:r>
          </a:p>
          <a:p>
            <a:pPr lvl="2"/>
            <a:r>
              <a:rPr lang="en-US" dirty="0" smtClean="0"/>
              <a:t>And each lights contribution is added by blending onto framebuffer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7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243" y="1552268"/>
            <a:ext cx="8024814" cy="4511229"/>
          </a:xfrm>
          <a:prstGeom prst="rect">
            <a:avLst/>
          </a:prstGeom>
          <a:ln w="38100">
            <a:solidFill>
              <a:schemeClr val="bg1"/>
            </a:solidFill>
            <a:prstDash val="sysDash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243" y="1553200"/>
            <a:ext cx="8024814" cy="4510297"/>
          </a:xfrm>
          <a:prstGeom prst="rect">
            <a:avLst/>
          </a:prstGeom>
          <a:ln w="38100">
            <a:solidFill>
              <a:schemeClr val="bg1"/>
            </a:solidFill>
            <a:prstDash val="sysDash"/>
          </a:ln>
        </p:spPr>
      </p:pic>
      <p:sp>
        <p:nvSpPr>
          <p:cNvPr id="9" name="Rectangle 8"/>
          <p:cNvSpPr/>
          <p:nvPr/>
        </p:nvSpPr>
        <p:spPr>
          <a:xfrm>
            <a:off x="3523129" y="2065468"/>
            <a:ext cx="1909483" cy="1818043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99300" y="3217317"/>
            <a:ext cx="4461606" cy="1477328"/>
          </a:xfrm>
          <a:prstGeom prst="rect">
            <a:avLst/>
          </a:prstGeom>
          <a:solidFill>
            <a:schemeClr val="bg1">
              <a:alpha val="86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Draw quad at min-z of influence</a:t>
            </a:r>
            <a:br>
              <a:rPr lang="en-US" dirty="0" smtClean="0"/>
            </a:br>
            <a:r>
              <a:rPr lang="en-US" dirty="0" smtClean="0"/>
              <a:t>region, so fragments will be culled</a:t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dirty="0" err="1" smtClean="0"/>
              <a:t>zbuffer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reduce overdraw, can draw the front</a:t>
            </a:r>
            <a:br>
              <a:rPr lang="en-US" dirty="0" smtClean="0"/>
            </a:br>
            <a:r>
              <a:rPr lang="en-US" dirty="0" smtClean="0"/>
              <a:t>faces of a low-poly sphere instead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Tiled Deferred Shading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Will Be Overdraw</a:t>
            </a:r>
          </a:p>
          <a:p>
            <a:pPr lvl="1"/>
            <a:r>
              <a:rPr lang="en-US" dirty="0" smtClean="0"/>
              <a:t>For a pixel affected by N lights, we need to read </a:t>
            </a:r>
            <a:r>
              <a:rPr lang="en-US" dirty="0" err="1" smtClean="0"/>
              <a:t>Gbuffer</a:t>
            </a:r>
            <a:r>
              <a:rPr lang="en-US" dirty="0" smtClean="0"/>
              <a:t> N times </a:t>
            </a:r>
          </a:p>
          <a:p>
            <a:pPr lvl="1"/>
            <a:r>
              <a:rPr lang="en-US" dirty="0" smtClean="0"/>
              <a:t>Instead of once, and loop over lights </a:t>
            </a:r>
          </a:p>
          <a:p>
            <a:r>
              <a:rPr lang="en-US" dirty="0" smtClean="0"/>
              <a:t>Tiled Deferred Shading reduces bandwidth problems: </a:t>
            </a:r>
          </a:p>
          <a:p>
            <a:pPr lvl="1"/>
            <a:r>
              <a:rPr lang="en-US" dirty="0" smtClean="0"/>
              <a:t>Screen is divided into tiles and lights are assigned by, e.g., tiny SW rasterizer.</a:t>
            </a:r>
          </a:p>
          <a:p>
            <a:pPr lvl="1"/>
            <a:r>
              <a:rPr lang="en-US" dirty="0" smtClean="0"/>
              <a:t>In 2</a:t>
            </a:r>
            <a:r>
              <a:rPr lang="en-US" baseline="30000" dirty="0" smtClean="0"/>
              <a:t>nd</a:t>
            </a:r>
            <a:r>
              <a:rPr lang="en-US" dirty="0" smtClean="0"/>
              <a:t> pass, draw </a:t>
            </a:r>
            <a:r>
              <a:rPr lang="en-US" dirty="0" err="1" smtClean="0"/>
              <a:t>fullscreen</a:t>
            </a:r>
            <a:r>
              <a:rPr lang="en-US" dirty="0" smtClean="0"/>
              <a:t> quad again, but for each pixel shade only for the lights in the tile’s list.</a:t>
            </a:r>
          </a:p>
          <a:p>
            <a:pPr lvl="1"/>
            <a:r>
              <a:rPr lang="en-US" dirty="0" err="1" smtClean="0"/>
              <a:t>Gbuffer</a:t>
            </a:r>
            <a:r>
              <a:rPr lang="en-US" dirty="0" smtClean="0"/>
              <a:t> is read only once per pixel</a:t>
            </a:r>
          </a:p>
          <a:p>
            <a:pPr lvl="1"/>
            <a:r>
              <a:rPr lang="en-US" dirty="0" smtClean="0"/>
              <a:t>Lights contributions are accumulated in registers.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8</a:t>
            </a:fld>
            <a:endParaRPr lang="sv-SE"/>
          </a:p>
        </p:txBody>
      </p:sp>
      <p:pic>
        <p:nvPicPr>
          <p:cNvPr id="7" name="Picture 6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889" y="1168400"/>
            <a:ext cx="8702221" cy="4874265"/>
          </a:xfrm>
          <a:prstGeom prst="rect">
            <a:avLst/>
          </a:prstGeom>
          <a:ln w="38100">
            <a:solidFill>
              <a:schemeClr val="bg1"/>
            </a:solidFill>
            <a:prstDash val="sysDash"/>
          </a:ln>
        </p:spPr>
      </p:pic>
      <p:pic>
        <p:nvPicPr>
          <p:cNvPr id="8" name="Picture 7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889" y="1169168"/>
            <a:ext cx="8702221" cy="4873498"/>
          </a:xfrm>
          <a:prstGeom prst="rect">
            <a:avLst/>
          </a:prstGeom>
          <a:ln w="38100">
            <a:solidFill>
              <a:schemeClr val="bg1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386037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ep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82" y="1779588"/>
            <a:ext cx="567055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Tiled Shading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0D5B-71AC-48DB-AA3A-1FEDF4B2AE0F}" type="datetime1">
              <a:rPr lang="sv-SE" smtClean="0"/>
              <a:t>2017-02-07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Computer Graphics, Erik Sintorn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D77-1070-4423-914C-38EE5C529A6C}" type="slidenum">
              <a:rPr lang="sv-SE" smtClean="0"/>
              <a:t>9</a:t>
            </a:fld>
            <a:endParaRPr lang="sv-SE"/>
          </a:p>
        </p:txBody>
      </p:sp>
      <p:sp>
        <p:nvSpPr>
          <p:cNvPr id="9" name="Oval 8"/>
          <p:cNvSpPr/>
          <p:nvPr/>
        </p:nvSpPr>
        <p:spPr>
          <a:xfrm>
            <a:off x="6408057" y="5588000"/>
            <a:ext cx="370114" cy="3701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50743" y="3839028"/>
            <a:ext cx="370114" cy="370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93429" y="2090056"/>
            <a:ext cx="370114" cy="37011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66114" y="1409700"/>
            <a:ext cx="1609172" cy="4865914"/>
            <a:chOff x="6466114" y="1409700"/>
            <a:chExt cx="1609172" cy="4865914"/>
          </a:xfrm>
        </p:grpSpPr>
        <p:sp>
          <p:nvSpPr>
            <p:cNvPr id="12" name="Freeform 11"/>
            <p:cNvSpPr/>
            <p:nvPr/>
          </p:nvSpPr>
          <p:spPr>
            <a:xfrm>
              <a:off x="6466114" y="1828800"/>
              <a:ext cx="1518557" cy="4446814"/>
            </a:xfrm>
            <a:custGeom>
              <a:avLst/>
              <a:gdLst>
                <a:gd name="connsiteX0" fmla="*/ 1518557 w 1518557"/>
                <a:gd name="connsiteY0" fmla="*/ 16329 h 4446814"/>
                <a:gd name="connsiteX1" fmla="*/ 1006929 w 1518557"/>
                <a:gd name="connsiteY1" fmla="*/ 0 h 4446814"/>
                <a:gd name="connsiteX2" fmla="*/ 0 w 1518557"/>
                <a:gd name="connsiteY2" fmla="*/ 4446814 h 4446814"/>
                <a:gd name="connsiteX3" fmla="*/ 114300 w 1518557"/>
                <a:gd name="connsiteY3" fmla="*/ 4441371 h 4446814"/>
                <a:gd name="connsiteX4" fmla="*/ 1518557 w 1518557"/>
                <a:gd name="connsiteY4" fmla="*/ 16329 h 4446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557" h="4446814">
                  <a:moveTo>
                    <a:pt x="1518557" y="16329"/>
                  </a:moveTo>
                  <a:lnTo>
                    <a:pt x="1006929" y="0"/>
                  </a:lnTo>
                  <a:lnTo>
                    <a:pt x="0" y="4446814"/>
                  </a:lnTo>
                  <a:lnTo>
                    <a:pt x="114300" y="4441371"/>
                  </a:lnTo>
                  <a:lnTo>
                    <a:pt x="1518557" y="16329"/>
                  </a:lnTo>
                  <a:close/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68243" y="1409700"/>
              <a:ext cx="907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Tile </a:t>
              </a:r>
              <a:r>
                <a:rPr lang="en-US" b="1" dirty="0" smtClean="0">
                  <a:solidFill>
                    <a:srgbClr val="FFC000"/>
                  </a:solidFill>
                </a:rPr>
                <a:t>X</a:t>
              </a:r>
              <a:r>
                <a:rPr lang="en-US" b="1" dirty="0" smtClean="0"/>
                <a:t>: 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8022771" y="1491343"/>
            <a:ext cx="212272" cy="2122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51787" y="1491343"/>
            <a:ext cx="212272" cy="2122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680803" y="1491343"/>
            <a:ext cx="212272" cy="212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34629" y="4673071"/>
            <a:ext cx="370114" cy="370114"/>
          </a:xfrm>
          <a:prstGeom prst="ellipse">
            <a:avLst/>
          </a:prstGeom>
          <a:solidFill>
            <a:schemeClr val="accent4">
              <a:lumMod val="60000"/>
              <a:lumOff val="40000"/>
              <a:alpha val="56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009819" y="1491343"/>
            <a:ext cx="212272" cy="2122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5156</TotalTime>
  <Words>2116</Words>
  <Application>Microsoft Office PowerPoint</Application>
  <PresentationFormat>Widescreen</PresentationFormat>
  <Paragraphs>401</Paragraphs>
  <Slides>35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Buxton Sketch</vt:lpstr>
      <vt:lpstr>Calibri</vt:lpstr>
      <vt:lpstr>Cambria Math</vt:lpstr>
      <vt:lpstr>Wingdings</vt:lpstr>
      <vt:lpstr>Office Theme</vt:lpstr>
      <vt:lpstr> Advanced Computer Graphics  Real Time Graphics Techniques</vt:lpstr>
      <vt:lpstr>Deferred Shading</vt:lpstr>
      <vt:lpstr>Deferred Shading</vt:lpstr>
      <vt:lpstr>Deferred Shading</vt:lpstr>
      <vt:lpstr>Deferred Shading</vt:lpstr>
      <vt:lpstr>Deferred Shading</vt:lpstr>
      <vt:lpstr>Deferred Shading With “small” lights</vt:lpstr>
      <vt:lpstr>Tiled Deferred Shading</vt:lpstr>
      <vt:lpstr>Tiled Shading</vt:lpstr>
      <vt:lpstr>Tiled Shading</vt:lpstr>
      <vt:lpstr>Clustered Shading</vt:lpstr>
      <vt:lpstr>Tiled and Clustered forward shading</vt:lpstr>
      <vt:lpstr>Cascaded Shadow Maps</vt:lpstr>
      <vt:lpstr>Recap: Shadow Maps</vt:lpstr>
      <vt:lpstr>Recap: Shadow Maps</vt:lpstr>
      <vt:lpstr>Shadow Maps</vt:lpstr>
      <vt:lpstr>Shadow Maps</vt:lpstr>
      <vt:lpstr>Cascaded Shadow Maps</vt:lpstr>
      <vt:lpstr>PowerPoint Presentation</vt:lpstr>
      <vt:lpstr>Cascaded Shadow Maps</vt:lpstr>
      <vt:lpstr>Variance Shadow Maps</vt:lpstr>
      <vt:lpstr>Shadow Filtering</vt:lpstr>
      <vt:lpstr>Variance Shadow Maps</vt:lpstr>
      <vt:lpstr>Variance Shadow Maps</vt:lpstr>
      <vt:lpstr>Variance Shadow Maps</vt:lpstr>
      <vt:lpstr>Variance Shadow Mapping</vt:lpstr>
      <vt:lpstr>Screen Space Reflections</vt:lpstr>
      <vt:lpstr>Screen Space Reflections</vt:lpstr>
      <vt:lpstr>Screen Space Reflections</vt:lpstr>
      <vt:lpstr>Screen Space Reflections</vt:lpstr>
      <vt:lpstr>Screen Space Reflections (problems)</vt:lpstr>
      <vt:lpstr>Screen Space Reflections (problems)</vt:lpstr>
      <vt:lpstr>Screen Space Reflections (problems)</vt:lpstr>
      <vt:lpstr>Screen Space Reflections</vt:lpstr>
      <vt:lpstr>Screen Space Reflections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Sintorn</dc:creator>
  <cp:lastModifiedBy>Erik Sintorn</cp:lastModifiedBy>
  <cp:revision>253</cp:revision>
  <cp:lastPrinted>2017-02-07T12:57:40Z</cp:lastPrinted>
  <dcterms:created xsi:type="dcterms:W3CDTF">2015-01-23T09:28:10Z</dcterms:created>
  <dcterms:modified xsi:type="dcterms:W3CDTF">2017-02-07T18:20:58Z</dcterms:modified>
</cp:coreProperties>
</file>